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0EFD80A-6C36-E179-88F6-D37C3BFA6F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61035E8-3D6A-D6E8-4F86-20237CE781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4C3327F-1926-7F0A-A6D5-56355F304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68A3-30C2-4EC9-8B4A-D18BB70C7007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AA0DD95-251A-7742-1F02-7B5BA70E9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DA80B1A-284C-843F-B89F-9CA546EF5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D28F6-AD68-46F8-BE01-1C2431A907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4891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2C15478-A17C-A758-82F2-7FE9E2F9B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F3D27B6-BA27-7D51-C94D-AA7E2E1498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7130D9B-8AC5-38EA-1EED-B8C2F677B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68A3-30C2-4EC9-8B4A-D18BB70C7007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C04779D-004D-1281-997A-21664FBC9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709C658-B2E3-9853-622F-99109A485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D28F6-AD68-46F8-BE01-1C2431A907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9172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CDBA205D-6C36-7231-0343-7BDF1E9792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D667601-DF24-DE93-E8C8-C6938B81FD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913A973-CE13-844E-3861-CBA1A67CC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68A3-30C2-4EC9-8B4A-D18BB70C7007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C6B3641-2213-DB28-0C12-BACA3F69A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F796D31-136A-CE27-4EE7-AB4A8E4FE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D28F6-AD68-46F8-BE01-1C2431A907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3340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8D379F5-473C-E07F-51B0-5033EEA56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0DB21B6-A628-FE68-ADBB-310D31D0D8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5E0BC10-C223-6E2D-A1A7-A5868F1E3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68A3-30C2-4EC9-8B4A-D18BB70C7007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F702A3F-A771-EEE9-14C5-563736A5E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655703D-1BA8-6E00-F6E2-E4A7DD800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D28F6-AD68-46F8-BE01-1C2431A907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8100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724FBC2-FB5D-125F-8F93-3C6D7FFD2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3B18E2C-9196-513D-4FF8-A99B027FD5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316E4E9-404D-43BA-C1A8-6AC9D13B8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68A3-30C2-4EC9-8B4A-D18BB70C7007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2CB5873-6605-8678-141E-A25318788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7EA7640-2733-12B8-A8DE-AEEF3FCEE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D28F6-AD68-46F8-BE01-1C2431A907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5178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B0909E-7BC2-3DB1-3DEE-CC9B18B96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5E5E6C9-E387-E07E-4EEF-1B17393F0E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8F8C856-6745-0602-34BA-B216797CF9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BCDC71F-91CB-7DFE-9CCE-610EC07E1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68A3-30C2-4EC9-8B4A-D18BB70C7007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2CECCC7-2537-6BF3-ACE5-8E572D160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19C9282-D9E3-9CBC-AEAE-CDEDB04DB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D28F6-AD68-46F8-BE01-1C2431A907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5259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2E54F58-17A0-3688-B03F-750DC7CDD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E8D97-3ECE-37B8-57C5-8313143291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CD771A3-A286-93B4-C300-EA7043D96F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77C2CB52-3A7D-3197-3318-92C19B4A08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39ACFC68-F6BF-29FF-94A7-1EBA5FA43B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BE665EFE-6744-976C-34C2-0DF80E761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68A3-30C2-4EC9-8B4A-D18BB70C7007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7037A322-707E-1185-39B5-3F6B95FD2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8862C954-68BA-3D41-FB30-4F1E5DAA8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D28F6-AD68-46F8-BE01-1C2431A907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4713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633D86A-1F68-3D8E-68A5-8971E372F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185D120-C645-040F-8E91-F0FE95243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68A3-30C2-4EC9-8B4A-D18BB70C7007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4AEDDA87-EFF8-7C50-C3D6-A25E84DCC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74849D9-55A6-DFBD-5DFA-C87E0BFCF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D28F6-AD68-46F8-BE01-1C2431A907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9397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1BB3E0BF-230B-FD6A-5D1F-A7685CBBA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68A3-30C2-4EC9-8B4A-D18BB70C7007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92439787-2656-56EC-2B2A-3F85FA1E0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0420EE4C-60EA-033A-5D0E-96146ED64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D28F6-AD68-46F8-BE01-1C2431A907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4508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03D416-D2E7-83F3-7D3A-3B616DDFF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3FA8721-131E-D49A-10F8-81DB638D09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16846B0-280B-5B88-5541-38F384D9A7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5A93B6F-5E90-7E04-DAB0-75E30569A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68A3-30C2-4EC9-8B4A-D18BB70C7007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B1DAFE9-A369-EA22-FAA5-0D888047A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F861D86-8D25-2323-2D50-A267B5C06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D28F6-AD68-46F8-BE01-1C2431A907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0632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B4F4C9-284B-73E9-B5E5-F2B080C0A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E3DB839-6BFC-F2C4-4A60-49ADA8FA74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51F67A4-971F-1D14-8497-150504BD03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C37CABF-87E7-87F1-606C-A7798D246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68A3-30C2-4EC9-8B4A-D18BB70C7007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A6592B8-503D-2713-9EC4-A6E9416BC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804228A-6B94-FE7D-DF78-6988E08FD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D28F6-AD68-46F8-BE01-1C2431A907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251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3A92903C-0736-9BA9-614A-BFF7888A1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76113D3-7CD7-6573-7320-644423D8B8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3D118F5-A896-A2CF-9DB2-72B451D5C6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A268A3-30C2-4EC9-8B4A-D18BB70C7007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C32E1F5-709F-ACBC-80BD-CAA38D6D9D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637F55D-13B8-EA4F-EC15-BD39261EB0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8D28F6-AD68-46F8-BE01-1C2431A907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5192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4E03EAA7-6463-595F-A347-DC2E722CDB6F}"/>
              </a:ext>
            </a:extLst>
          </p:cNvPr>
          <p:cNvSpPr/>
          <p:nvPr/>
        </p:nvSpPr>
        <p:spPr>
          <a:xfrm>
            <a:off x="0" y="0"/>
            <a:ext cx="12192000" cy="101600"/>
          </a:xfrm>
          <a:prstGeom prst="rect">
            <a:avLst/>
          </a:prstGeom>
          <a:solidFill>
            <a:srgbClr val="1F4E79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856A053E-7E88-9E68-1DF9-EA5C068B7FF4}"/>
              </a:ext>
            </a:extLst>
          </p:cNvPr>
          <p:cNvSpPr txBox="1"/>
          <p:nvPr/>
        </p:nvSpPr>
        <p:spPr>
          <a:xfrm>
            <a:off x="508000" y="304800"/>
            <a:ext cx="11176000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2400" b="1">
                <a:solidFill>
                  <a:srgbClr val="1F4E79"/>
                </a:solidFill>
                <a:latin typeface="Aptos" panose="020B0004020202020204" pitchFamily="34" charset="0"/>
              </a:rPr>
              <a:t>Müşteri şikayetleri 6 ayda üçe katlandı — konu artık yönetim gündemi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E1A1A941-3BAD-D65F-0090-763EA84C8C49}"/>
              </a:ext>
            </a:extLst>
          </p:cNvPr>
          <p:cNvSpPr txBox="1"/>
          <p:nvPr/>
        </p:nvSpPr>
        <p:spPr>
          <a:xfrm>
            <a:off x="508000" y="1524000"/>
            <a:ext cx="11176000" cy="58477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600">
                <a:solidFill>
                  <a:srgbClr val="595959"/>
                </a:solidFill>
                <a:latin typeface="Aptos" panose="020B0004020202020204" pitchFamily="34" charset="0"/>
              </a:rPr>
              <a:t>İlk 30 saniye: dinleyen herkes aynı bağlam cümlesini duyar.
[Kendi bağlam cümlenizi yazın: sorun ne, neden şimdi konuşuyoruz?]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74E19DAC-9DDC-9C58-A06E-DD2632C575AD}"/>
              </a:ext>
            </a:extLst>
          </p:cNvPr>
          <p:cNvSpPr txBox="1"/>
          <p:nvPr/>
        </p:nvSpPr>
        <p:spPr>
          <a:xfrm>
            <a:off x="508000" y="6096000"/>
            <a:ext cx="11176000" cy="26161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100">
                <a:solidFill>
                  <a:srgbClr val="595959"/>
                </a:solidFill>
                <a:latin typeface="Aptos" panose="020B0004020202020204" pitchFamily="34" charset="0"/>
              </a:rPr>
              <a:t>1 / 6 — BAĞLAM</a:t>
            </a:r>
          </a:p>
        </p:txBody>
      </p:sp>
    </p:spTree>
    <p:extLst>
      <p:ext uri="{BB962C8B-B14F-4D97-AF65-F5344CB8AC3E}">
        <p14:creationId xmlns:p14="http://schemas.microsoft.com/office/powerpoint/2010/main" val="1482901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5B46A9EB-D76C-2CC3-9575-6632B71AD6DF}"/>
              </a:ext>
            </a:extLst>
          </p:cNvPr>
          <p:cNvSpPr txBox="1"/>
          <p:nvPr/>
        </p:nvSpPr>
        <p:spPr>
          <a:xfrm>
            <a:off x="508000" y="304800"/>
            <a:ext cx="11176000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2400" b="1">
                <a:solidFill>
                  <a:srgbClr val="1F4E79"/>
                </a:solidFill>
                <a:latin typeface="Aptos" panose="020B0004020202020204" pitchFamily="34" charset="0"/>
              </a:rPr>
              <a:t>Kök neden tek: sipariş verisi üç sistemde üç ayrı kopya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31F56723-9911-ABAB-7BF4-04F32C6E2826}"/>
              </a:ext>
            </a:extLst>
          </p:cNvPr>
          <p:cNvSpPr txBox="1"/>
          <p:nvPr/>
        </p:nvSpPr>
        <p:spPr>
          <a:xfrm>
            <a:off x="508000" y="1524000"/>
            <a:ext cx="11176000" cy="83099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600">
                <a:solidFill>
                  <a:srgbClr val="000000"/>
                </a:solidFill>
                <a:latin typeface="Aptos" panose="020B0004020202020204" pitchFamily="34" charset="0"/>
              </a:rPr>
              <a:t>•  Şikayetlerin %71'i yanlış/eksik sevkiyattan
•  Yanlış sevkiyatların kaynağı: kopyalar arası tutarsızlık
•  [Kanıtınızı tek slaytta toplayın — ekler backup'a]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03DBBBFD-32CF-7F0D-828B-6E2FA3C1D2D9}"/>
              </a:ext>
            </a:extLst>
          </p:cNvPr>
          <p:cNvSpPr txBox="1"/>
          <p:nvPr/>
        </p:nvSpPr>
        <p:spPr>
          <a:xfrm>
            <a:off x="508000" y="6096000"/>
            <a:ext cx="11176000" cy="26161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100">
                <a:solidFill>
                  <a:srgbClr val="595959"/>
                </a:solidFill>
                <a:latin typeface="Aptos" panose="020B0004020202020204" pitchFamily="34" charset="0"/>
              </a:rPr>
              <a:t>2 / 6 — PROBLEM</a:t>
            </a:r>
          </a:p>
        </p:txBody>
      </p:sp>
    </p:spTree>
    <p:extLst>
      <p:ext uri="{BB962C8B-B14F-4D97-AF65-F5344CB8AC3E}">
        <p14:creationId xmlns:p14="http://schemas.microsoft.com/office/powerpoint/2010/main" val="30001962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8C8ADA1B-70B5-CB6B-0DD6-F5B44F1DFD2F}"/>
              </a:ext>
            </a:extLst>
          </p:cNvPr>
          <p:cNvSpPr txBox="1"/>
          <p:nvPr/>
        </p:nvSpPr>
        <p:spPr>
          <a:xfrm>
            <a:off x="508000" y="304800"/>
            <a:ext cx="11176000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2400" b="1">
                <a:solidFill>
                  <a:srgbClr val="1F4E79"/>
                </a:solidFill>
                <a:latin typeface="Aptos" panose="020B0004020202020204" pitchFamily="34" charset="0"/>
              </a:rPr>
              <a:t>Tek seçenek sunmuyoruz: üç yol, açık kıyas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2562E3A7-9357-8921-B6BC-A8D80456E546}"/>
              </a:ext>
            </a:extLst>
          </p:cNvPr>
          <p:cNvSpPr/>
          <p:nvPr/>
        </p:nvSpPr>
        <p:spPr>
          <a:xfrm>
            <a:off x="571500" y="1651000"/>
            <a:ext cx="3429000" cy="711200"/>
          </a:xfrm>
          <a:prstGeom prst="rect">
            <a:avLst/>
          </a:prstGeom>
          <a:solidFill>
            <a:srgbClr val="D9D9D9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60C0CCC8-7433-60CC-447C-3F74B498F8F3}"/>
              </a:ext>
            </a:extLst>
          </p:cNvPr>
          <p:cNvSpPr txBox="1"/>
          <p:nvPr/>
        </p:nvSpPr>
        <p:spPr>
          <a:xfrm>
            <a:off x="698500" y="1778000"/>
            <a:ext cx="3175000" cy="29238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300" b="1">
                <a:solidFill>
                  <a:srgbClr val="000000"/>
                </a:solidFill>
                <a:latin typeface="Aptos" panose="020B0004020202020204" pitchFamily="34" charset="0"/>
              </a:rPr>
              <a:t>A — Manuel mutabakat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F6899127-6324-9411-333D-5D7E739351E6}"/>
              </a:ext>
            </a:extLst>
          </p:cNvPr>
          <p:cNvSpPr txBox="1"/>
          <p:nvPr/>
        </p:nvSpPr>
        <p:spPr>
          <a:xfrm>
            <a:off x="698500" y="2540000"/>
            <a:ext cx="3175000" cy="69249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300">
                <a:solidFill>
                  <a:srgbClr val="333333"/>
                </a:solidFill>
                <a:latin typeface="Aptos" panose="020B0004020202020204" pitchFamily="34" charset="0"/>
              </a:rPr>
              <a:t>[maliyet]
[süre]
[risk]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76145E8D-A856-971C-AA66-2E3270BE5C5A}"/>
              </a:ext>
            </a:extLst>
          </p:cNvPr>
          <p:cNvSpPr/>
          <p:nvPr/>
        </p:nvSpPr>
        <p:spPr>
          <a:xfrm>
            <a:off x="4381500" y="1651000"/>
            <a:ext cx="3429000" cy="711200"/>
          </a:xfrm>
          <a:prstGeom prst="rect">
            <a:avLst/>
          </a:prstGeom>
          <a:solidFill>
            <a:srgbClr val="1F4E79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EF8A56A-B22F-818C-E35F-28F7BE653850}"/>
              </a:ext>
            </a:extLst>
          </p:cNvPr>
          <p:cNvSpPr txBox="1"/>
          <p:nvPr/>
        </p:nvSpPr>
        <p:spPr>
          <a:xfrm>
            <a:off x="4508500" y="1778000"/>
            <a:ext cx="3175000" cy="29238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300" b="1">
                <a:solidFill>
                  <a:srgbClr val="FFFFFF"/>
                </a:solidFill>
                <a:latin typeface="Aptos" panose="020B0004020202020204" pitchFamily="34" charset="0"/>
              </a:rPr>
              <a:t>B — Tek veritabanına geçiş (ÖNERİ)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203A14BA-FBF6-E445-258B-BF8FECB19983}"/>
              </a:ext>
            </a:extLst>
          </p:cNvPr>
          <p:cNvSpPr txBox="1"/>
          <p:nvPr/>
        </p:nvSpPr>
        <p:spPr>
          <a:xfrm>
            <a:off x="4508500" y="2540000"/>
            <a:ext cx="3175000" cy="69249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300">
                <a:solidFill>
                  <a:srgbClr val="333333"/>
                </a:solidFill>
                <a:latin typeface="Aptos" panose="020B0004020202020204" pitchFamily="34" charset="0"/>
              </a:rPr>
              <a:t>[maliyet]
[süre]
[risk]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9F2373E4-3576-F678-0BCB-9A012FBFBEF0}"/>
              </a:ext>
            </a:extLst>
          </p:cNvPr>
          <p:cNvSpPr/>
          <p:nvPr/>
        </p:nvSpPr>
        <p:spPr>
          <a:xfrm>
            <a:off x="8191500" y="1651000"/>
            <a:ext cx="3429000" cy="711200"/>
          </a:xfrm>
          <a:prstGeom prst="rect">
            <a:avLst/>
          </a:prstGeom>
          <a:solidFill>
            <a:srgbClr val="D9D9D9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87A2AC53-4156-B724-FEB8-F1D05DCBADF5}"/>
              </a:ext>
            </a:extLst>
          </p:cNvPr>
          <p:cNvSpPr txBox="1"/>
          <p:nvPr/>
        </p:nvSpPr>
        <p:spPr>
          <a:xfrm>
            <a:off x="8318500" y="1778000"/>
            <a:ext cx="3175000" cy="29238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300" b="1">
                <a:solidFill>
                  <a:srgbClr val="000000"/>
                </a:solidFill>
                <a:latin typeface="Aptos" panose="020B0004020202020204" pitchFamily="34" charset="0"/>
              </a:rPr>
              <a:t>C — Ara katman yazılımı</a:t>
            </a: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A24B3C9A-5342-D34E-B05C-D3E0C000DD4B}"/>
              </a:ext>
            </a:extLst>
          </p:cNvPr>
          <p:cNvSpPr txBox="1"/>
          <p:nvPr/>
        </p:nvSpPr>
        <p:spPr>
          <a:xfrm>
            <a:off x="8318500" y="2540000"/>
            <a:ext cx="3175000" cy="69249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300">
                <a:solidFill>
                  <a:srgbClr val="333333"/>
                </a:solidFill>
                <a:latin typeface="Aptos" panose="020B0004020202020204" pitchFamily="34" charset="0"/>
              </a:rPr>
              <a:t>[maliyet]
[süre]
[risk]</a:t>
            </a: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31CA8D00-40BD-BF5C-5397-56A3D2A2D0BF}"/>
              </a:ext>
            </a:extLst>
          </p:cNvPr>
          <p:cNvSpPr txBox="1"/>
          <p:nvPr/>
        </p:nvSpPr>
        <p:spPr>
          <a:xfrm>
            <a:off x="508000" y="6096000"/>
            <a:ext cx="11176000" cy="26161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100">
                <a:solidFill>
                  <a:srgbClr val="595959"/>
                </a:solidFill>
                <a:latin typeface="Aptos" panose="020B0004020202020204" pitchFamily="34" charset="0"/>
              </a:rPr>
              <a:t>3 / 6 — SEÇENEKLER</a:t>
            </a:r>
          </a:p>
        </p:txBody>
      </p:sp>
    </p:spTree>
    <p:extLst>
      <p:ext uri="{BB962C8B-B14F-4D97-AF65-F5344CB8AC3E}">
        <p14:creationId xmlns:p14="http://schemas.microsoft.com/office/powerpoint/2010/main" val="1285550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C9460DC4-B22C-B35A-1549-CF916A97695F}"/>
              </a:ext>
            </a:extLst>
          </p:cNvPr>
          <p:cNvSpPr txBox="1"/>
          <p:nvPr/>
        </p:nvSpPr>
        <p:spPr>
          <a:xfrm>
            <a:off x="508000" y="304800"/>
            <a:ext cx="11176000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2400" b="1">
                <a:solidFill>
                  <a:srgbClr val="1F4E79"/>
                </a:solidFill>
                <a:latin typeface="Aptos" panose="020B0004020202020204" pitchFamily="34" charset="0"/>
              </a:rPr>
              <a:t>Önerimiz B: iki fazda tek veritabanı, ilk faz 8 hafta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8D6E7014-70F2-E734-D262-9288B5A53E8D}"/>
              </a:ext>
            </a:extLst>
          </p:cNvPr>
          <p:cNvSpPr txBox="1"/>
          <p:nvPr/>
        </p:nvSpPr>
        <p:spPr>
          <a:xfrm>
            <a:off x="508000" y="1524000"/>
            <a:ext cx="11176000" cy="83099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600">
                <a:solidFill>
                  <a:srgbClr val="000000"/>
                </a:solidFill>
                <a:latin typeface="Aptos" panose="020B0004020202020204" pitchFamily="34" charset="0"/>
              </a:rPr>
              <a:t>•  Faz 1: sipariş+stok tek kaynakta (8 hafta)
•  Faz 2: müşteri kayıtları (Q1 2027)
•  [Öneriyi tek cümlede savunun]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84A25B53-7171-CFE5-4A08-514C2B8C14A4}"/>
              </a:ext>
            </a:extLst>
          </p:cNvPr>
          <p:cNvSpPr txBox="1"/>
          <p:nvPr/>
        </p:nvSpPr>
        <p:spPr>
          <a:xfrm>
            <a:off x="508000" y="6096000"/>
            <a:ext cx="11176000" cy="26161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100">
                <a:solidFill>
                  <a:srgbClr val="595959"/>
                </a:solidFill>
                <a:latin typeface="Aptos" panose="020B0004020202020204" pitchFamily="34" charset="0"/>
              </a:rPr>
              <a:t>4 / 6 — ÖNERİ</a:t>
            </a:r>
          </a:p>
        </p:txBody>
      </p:sp>
    </p:spTree>
    <p:extLst>
      <p:ext uri="{BB962C8B-B14F-4D97-AF65-F5344CB8AC3E}">
        <p14:creationId xmlns:p14="http://schemas.microsoft.com/office/powerpoint/2010/main" val="1427436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D06B174C-BE71-C60C-F88B-163EA8698624}"/>
              </a:ext>
            </a:extLst>
          </p:cNvPr>
          <p:cNvSpPr txBox="1"/>
          <p:nvPr/>
        </p:nvSpPr>
        <p:spPr>
          <a:xfrm>
            <a:off x="508000" y="304800"/>
            <a:ext cx="11176000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2400" b="1">
                <a:solidFill>
                  <a:srgbClr val="1F4E79"/>
                </a:solidFill>
                <a:latin typeface="Aptos" panose="020B0004020202020204" pitchFamily="34" charset="0"/>
              </a:rPr>
              <a:t>Riskleri yok saymıyoruz: en büyüğü geçiş dönemi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347C0DB7-974F-D1C7-984A-E1FB52AC2D3D}"/>
              </a:ext>
            </a:extLst>
          </p:cNvPr>
          <p:cNvSpPr txBox="1"/>
          <p:nvPr/>
        </p:nvSpPr>
        <p:spPr>
          <a:xfrm>
            <a:off x="508000" y="1524000"/>
            <a:ext cx="11176000" cy="83099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600">
                <a:solidFill>
                  <a:srgbClr val="000000"/>
                </a:solidFill>
                <a:latin typeface="Aptos" panose="020B0004020202020204" pitchFamily="34" charset="0"/>
              </a:rPr>
              <a:t>•  Geçiş döneminde çift kayıt yükü → 2 haftalık pilot ile sınırlı
•  Ekip direnci → süper kullanıcı programı
•  [Riski siz söyleyin — dinleyici bulmadan]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FB94DB3F-B93E-E1A7-DBEB-40F4DE5C4084}"/>
              </a:ext>
            </a:extLst>
          </p:cNvPr>
          <p:cNvSpPr txBox="1"/>
          <p:nvPr/>
        </p:nvSpPr>
        <p:spPr>
          <a:xfrm>
            <a:off x="508000" y="6096000"/>
            <a:ext cx="11176000" cy="26161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100">
                <a:solidFill>
                  <a:srgbClr val="595959"/>
                </a:solidFill>
                <a:latin typeface="Aptos" panose="020B0004020202020204" pitchFamily="34" charset="0"/>
              </a:rPr>
              <a:t>5 / 6 — RİSK</a:t>
            </a:r>
          </a:p>
        </p:txBody>
      </p:sp>
    </p:spTree>
    <p:extLst>
      <p:ext uri="{BB962C8B-B14F-4D97-AF65-F5344CB8AC3E}">
        <p14:creationId xmlns:p14="http://schemas.microsoft.com/office/powerpoint/2010/main" val="1670293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D4320CD1-7592-108C-5C5B-D85DA15BA0FC}"/>
              </a:ext>
            </a:extLst>
          </p:cNvPr>
          <p:cNvSpPr/>
          <p:nvPr/>
        </p:nvSpPr>
        <p:spPr>
          <a:xfrm>
            <a:off x="0" y="0"/>
            <a:ext cx="12192000" cy="101600"/>
          </a:xfrm>
          <a:prstGeom prst="rect">
            <a:avLst/>
          </a:prstGeom>
          <a:solidFill>
            <a:srgbClr val="1F4E79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98055C06-85DB-3A50-CF28-D6347B811BDC}"/>
              </a:ext>
            </a:extLst>
          </p:cNvPr>
          <p:cNvSpPr txBox="1"/>
          <p:nvPr/>
        </p:nvSpPr>
        <p:spPr>
          <a:xfrm>
            <a:off x="508000" y="304800"/>
            <a:ext cx="11176000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2400" b="1">
                <a:solidFill>
                  <a:srgbClr val="1F4E79"/>
                </a:solidFill>
                <a:latin typeface="Aptos" panose="020B0004020202020204" pitchFamily="34" charset="0"/>
              </a:rPr>
              <a:t>Karar: Faz 1 için Eylül başlangıç onayı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D823D70C-B60F-4345-0882-F07CCE3B8774}"/>
              </a:ext>
            </a:extLst>
          </p:cNvPr>
          <p:cNvSpPr/>
          <p:nvPr/>
        </p:nvSpPr>
        <p:spPr>
          <a:xfrm>
            <a:off x="762000" y="1651000"/>
            <a:ext cx="10668000" cy="1016000"/>
          </a:xfrm>
          <a:prstGeom prst="rect">
            <a:avLst/>
          </a:prstGeom>
          <a:solidFill>
            <a:srgbClr val="1F4E79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E133AA40-DD62-193A-37CA-7AB79C5528FE}"/>
              </a:ext>
            </a:extLst>
          </p:cNvPr>
          <p:cNvSpPr txBox="1"/>
          <p:nvPr/>
        </p:nvSpPr>
        <p:spPr>
          <a:xfrm>
            <a:off x="1016000" y="1905000"/>
            <a:ext cx="10160000" cy="36933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b="1">
                <a:solidFill>
                  <a:srgbClr val="FFFFFF"/>
                </a:solidFill>
                <a:latin typeface="Aptos" panose="020B0004020202020204" pitchFamily="34" charset="0"/>
              </a:rPr>
              <a:t>[İstediğiniz kararı tek cümleyle yazın — toplantı bu cümle için yapıldı]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A5940453-EC82-D8BF-2DFC-091DB06091F9}"/>
              </a:ext>
            </a:extLst>
          </p:cNvPr>
          <p:cNvSpPr txBox="1"/>
          <p:nvPr/>
        </p:nvSpPr>
        <p:spPr>
          <a:xfrm>
            <a:off x="508000" y="6096000"/>
            <a:ext cx="11176000" cy="26161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100">
                <a:solidFill>
                  <a:srgbClr val="595959"/>
                </a:solidFill>
                <a:latin typeface="Aptos" panose="020B0004020202020204" pitchFamily="34" charset="0"/>
              </a:rPr>
              <a:t>6 / 6 — KARAR</a:t>
            </a:r>
          </a:p>
        </p:txBody>
      </p:sp>
    </p:spTree>
    <p:extLst>
      <p:ext uri="{BB962C8B-B14F-4D97-AF65-F5344CB8AC3E}">
        <p14:creationId xmlns:p14="http://schemas.microsoft.com/office/powerpoint/2010/main" val="13791191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267</Words>
  <Application>Microsoft Office PowerPoint</Application>
  <PresentationFormat>Özel</PresentationFormat>
  <Paragraphs>23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zen</dc:creator>
  <cp:lastModifiedBy>zen</cp:lastModifiedBy>
  <cp:revision>1</cp:revision>
  <dcterms:created xsi:type="dcterms:W3CDTF">2026-08-17T19:08:57Z</dcterms:created>
  <dcterms:modified xsi:type="dcterms:W3CDTF">2026-08-17T19:08:57Z</dcterms:modified>
</cp:coreProperties>
</file>