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91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1005337-0696-CBC3-BEEA-57D44BBF07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0937ED89-07E1-B4B3-15E8-D903DF4293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06241FF-02C2-8D03-7ED4-AF7BA9DF28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6D134-B2EB-4A9C-899E-4C61CEBB0FED}" type="datetimeFigureOut">
              <a:rPr lang="tr-TR" smtClean="0"/>
              <a:t>17.08.2026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05CE7F1-2323-7D85-EBA2-EA5866FD13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1773B80-02AB-8C8B-7C3E-9EE355A21C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39ECC-B7BA-46CD-AD75-4B42061CF8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13659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C0DE1A0-13AB-0F17-69F2-A737C6EE13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684A5E5A-1608-99BD-4418-92470F58C2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3ECF4C9-0F34-D636-A330-9A6A3F2EA5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6D134-B2EB-4A9C-899E-4C61CEBB0FED}" type="datetimeFigureOut">
              <a:rPr lang="tr-TR" smtClean="0"/>
              <a:t>17.08.2026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4732193-CF1B-3FB4-B1F3-99B6F8481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3C93E8D-19F1-8EFA-C8B0-15DAAF5DA8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39ECC-B7BA-46CD-AD75-4B42061CF8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67049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D655B6CC-9CC9-41CB-93F0-5C14FB8DB8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70A195E0-FAAF-2A4E-DCD3-AC3DABFFB3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A2539D1-EA8B-57B6-0012-7C1E8A3D8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6D134-B2EB-4A9C-899E-4C61CEBB0FED}" type="datetimeFigureOut">
              <a:rPr lang="tr-TR" smtClean="0"/>
              <a:t>17.08.2026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46FC6B5-06F0-85DF-5122-D28AC9A6D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CD344E8-9B2A-399E-188F-C6B773C63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39ECC-B7BA-46CD-AD75-4B42061CF8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7841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69F7758-C02B-899E-56F5-121D19C684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271B538-11CD-7D25-C35E-ACF10E93F0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DF048E7-19D3-95F7-510E-80839E7FBC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6D134-B2EB-4A9C-899E-4C61CEBB0FED}" type="datetimeFigureOut">
              <a:rPr lang="tr-TR" smtClean="0"/>
              <a:t>17.08.2026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E891AAF-6F49-40DC-A4EB-A72215085C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49E1290-D57D-9FE4-E145-8D82B087E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39ECC-B7BA-46CD-AD75-4B42061CF8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58742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D3A06F8-AF1D-178C-41E5-E6472574B4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27A825C-88EE-5FEB-7821-AB5154952A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4F06154-2A88-F8A6-CF52-0AA7439586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6D134-B2EB-4A9C-899E-4C61CEBB0FED}" type="datetimeFigureOut">
              <a:rPr lang="tr-TR" smtClean="0"/>
              <a:t>17.08.2026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D491B1C-5262-96B7-70E0-D63FF4ECDF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940BBD3-B2A6-36E6-C054-06D284B9E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39ECC-B7BA-46CD-AD75-4B42061CF8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8099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B2DF472-827F-3FF0-29AB-8422FF0B2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65C394B-E6A3-71B5-06A1-1134E8C214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86E639AF-4A5D-B694-5CD7-07911CD09B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7670D212-C941-DAD1-716F-4C4DD021F8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6D134-B2EB-4A9C-899E-4C61CEBB0FED}" type="datetimeFigureOut">
              <a:rPr lang="tr-TR" smtClean="0"/>
              <a:t>17.08.2026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ADE678A-8CF4-6804-1CB3-B878CCAD8A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C081DD3-69B4-2FAA-74FA-E8D52B16E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39ECC-B7BA-46CD-AD75-4B42061CF8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6076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F9AB4CB-961D-F2EB-347E-D1A25DBAFA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3D36DEFC-8720-9EE2-5BE8-3A51BE32D0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52E16659-9688-DF7B-484C-4A013B0064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C52E141B-5FBF-0CEE-8BF7-1F72DCE079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B39C331C-4F05-57A5-81AE-0217AFC98F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DE24E337-5FC2-5947-E6E1-35B746B23D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6D134-B2EB-4A9C-899E-4C61CEBB0FED}" type="datetimeFigureOut">
              <a:rPr lang="tr-TR" smtClean="0"/>
              <a:t>17.08.2026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3EF9D773-F1F5-EBFA-EB5D-65FE20CA43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729ADF55-0839-EB07-E31B-BA3A81511A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39ECC-B7BA-46CD-AD75-4B42061CF8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38142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0B2EEF6-345E-8BF0-AF38-C2023A0959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5BBB94D-5318-D6D3-7633-73DA58F9A5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6D134-B2EB-4A9C-899E-4C61CEBB0FED}" type="datetimeFigureOut">
              <a:rPr lang="tr-TR" smtClean="0"/>
              <a:t>17.08.2026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44D0394-38E7-7196-411B-15DD12F1DB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BB478D24-3AD4-FBED-3FC0-01598E7303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39ECC-B7BA-46CD-AD75-4B42061CF8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90202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1BF460CA-FFFE-CC82-0281-F42011F48F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6D134-B2EB-4A9C-899E-4C61CEBB0FED}" type="datetimeFigureOut">
              <a:rPr lang="tr-TR" smtClean="0"/>
              <a:t>17.08.2026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73BE1C3-A8C8-0B0F-139D-A2E838764C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C76694DE-2879-BB5D-9612-3D6D16026E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39ECC-B7BA-46CD-AD75-4B42061CF8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29985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0E5A441-CC83-285D-EDB6-EF5565C3E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E9B10E2-7F3F-8C93-25F6-3BA261A5DC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A3E5797-54CF-DD98-77A4-1676267E38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F4A0477A-C0DD-BDDE-BB80-A2330D3BE7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6D134-B2EB-4A9C-899E-4C61CEBB0FED}" type="datetimeFigureOut">
              <a:rPr lang="tr-TR" smtClean="0"/>
              <a:t>17.08.2026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DE36C92B-6F27-9DAD-5AAB-35C8D88028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381A6DB-34F1-6912-0B37-60575BC11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39ECC-B7BA-46CD-AD75-4B42061CF8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6144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404D968-C05C-7C3B-B860-B2FEAEEB5A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3525DFC8-FA64-CEE1-4FFD-4CC8129CDA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C694B311-FEC6-A0F6-4A1F-D59367DA17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4B023361-D4A5-8BAC-E23D-45C3EAE1A3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6D134-B2EB-4A9C-899E-4C61CEBB0FED}" type="datetimeFigureOut">
              <a:rPr lang="tr-TR" smtClean="0"/>
              <a:t>17.08.2026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29CC135-020B-EB9F-4A47-7AB23AE8FA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6CC47C51-D876-52C2-B366-C4589CD6F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39ECC-B7BA-46CD-AD75-4B42061CF8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90718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B0CD8AC4-081D-29F1-92AD-2565B2B949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334E344-5F12-662F-611A-F4082D1CEB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52FFD54-9D4F-E555-DE6E-DFA3803EA1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DF6D134-B2EB-4A9C-899E-4C61CEBB0FED}" type="datetimeFigureOut">
              <a:rPr lang="tr-TR" smtClean="0"/>
              <a:t>17.08.2026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EAD1EF2-CE6C-8D81-C5EB-4E4140EFBF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A33D773-20B5-4031-CE82-D9BAE7881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0639ECC-B7BA-46CD-AD75-4B42061CF8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7807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3399ABB7-6A9A-51EF-C0B8-08C2B6570092}"/>
              </a:ext>
            </a:extLst>
          </p:cNvPr>
          <p:cNvSpPr txBox="1"/>
          <p:nvPr/>
        </p:nvSpPr>
        <p:spPr>
          <a:xfrm>
            <a:off x="508000" y="304800"/>
            <a:ext cx="11176000" cy="4616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tr-TR" sz="2400" b="1">
                <a:solidFill>
                  <a:srgbClr val="1F4E79"/>
                </a:solidFill>
                <a:latin typeface="Aptos" panose="020B0004020202020204" pitchFamily="34" charset="0"/>
              </a:rPr>
              <a:t>Kaybın %62'si tek kalemden: sevkiyat gecikme cezaları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B7A953EF-9FC3-5F42-067E-6237CA84C8ED}"/>
              </a:ext>
            </a:extLst>
          </p:cNvPr>
          <p:cNvSpPr txBox="1"/>
          <p:nvPr/>
        </p:nvSpPr>
        <p:spPr>
          <a:xfrm>
            <a:off x="381000" y="1473200"/>
            <a:ext cx="2286000" cy="292388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r"/>
            <a:r>
              <a:rPr lang="tr-TR" sz="1300">
                <a:solidFill>
                  <a:srgbClr val="000000"/>
                </a:solidFill>
                <a:latin typeface="Aptos" panose="020B0004020202020204" pitchFamily="34" charset="0"/>
              </a:rPr>
              <a:t>Sevkiyat cezaları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BDA76F96-518F-2C78-A8F1-D43905C2C6FB}"/>
              </a:ext>
            </a:extLst>
          </p:cNvPr>
          <p:cNvSpPr/>
          <p:nvPr/>
        </p:nvSpPr>
        <p:spPr>
          <a:xfrm>
            <a:off x="2794000" y="1397000"/>
            <a:ext cx="7620000" cy="431800"/>
          </a:xfrm>
          <a:prstGeom prst="rect">
            <a:avLst/>
          </a:prstGeom>
          <a:solidFill>
            <a:srgbClr val="1F4E79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AA2198A9-8ECB-F7A0-CD3E-61F985022A3E}"/>
              </a:ext>
            </a:extLst>
          </p:cNvPr>
          <p:cNvSpPr txBox="1"/>
          <p:nvPr/>
        </p:nvSpPr>
        <p:spPr>
          <a:xfrm>
            <a:off x="10541000" y="1447800"/>
            <a:ext cx="889000" cy="30777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tr-TR" sz="1400" b="1">
                <a:solidFill>
                  <a:srgbClr val="000000"/>
                </a:solidFill>
                <a:latin typeface="Aptos" panose="020B0004020202020204" pitchFamily="34" charset="0"/>
              </a:rPr>
              <a:t>%62</a:t>
            </a: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09BC8125-2E42-F436-BB43-66508EDFD22D}"/>
              </a:ext>
            </a:extLst>
          </p:cNvPr>
          <p:cNvSpPr txBox="1"/>
          <p:nvPr/>
        </p:nvSpPr>
        <p:spPr>
          <a:xfrm>
            <a:off x="381000" y="2362200"/>
            <a:ext cx="2286000" cy="292388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r"/>
            <a:r>
              <a:rPr lang="tr-TR" sz="1300">
                <a:solidFill>
                  <a:srgbClr val="000000"/>
                </a:solidFill>
                <a:latin typeface="Aptos" panose="020B0004020202020204" pitchFamily="34" charset="0"/>
              </a:rPr>
              <a:t>Mükerrer iş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216E3648-92A0-B0FF-2A6F-F7512E618C5E}"/>
              </a:ext>
            </a:extLst>
          </p:cNvPr>
          <p:cNvSpPr/>
          <p:nvPr/>
        </p:nvSpPr>
        <p:spPr>
          <a:xfrm>
            <a:off x="2794000" y="2286000"/>
            <a:ext cx="1720645" cy="431800"/>
          </a:xfrm>
          <a:prstGeom prst="rect">
            <a:avLst/>
          </a:prstGeom>
          <a:solidFill>
            <a:srgbClr val="D9D9D9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3C9EAE9E-7C53-BD7C-5CB9-FDDE1288EEA4}"/>
              </a:ext>
            </a:extLst>
          </p:cNvPr>
          <p:cNvSpPr txBox="1"/>
          <p:nvPr/>
        </p:nvSpPr>
        <p:spPr>
          <a:xfrm>
            <a:off x="4641645" y="2336800"/>
            <a:ext cx="889000" cy="30777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tr-TR" sz="1400">
                <a:solidFill>
                  <a:srgbClr val="000000"/>
                </a:solidFill>
                <a:latin typeface="Aptos" panose="020B0004020202020204" pitchFamily="34" charset="0"/>
              </a:rPr>
              <a:t>%14</a:t>
            </a:r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62B4F97A-E7E9-1EFB-E25F-F37AE49DE22A}"/>
              </a:ext>
            </a:extLst>
          </p:cNvPr>
          <p:cNvSpPr txBox="1"/>
          <p:nvPr/>
        </p:nvSpPr>
        <p:spPr>
          <a:xfrm>
            <a:off x="381000" y="3251200"/>
            <a:ext cx="2286000" cy="292388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r"/>
            <a:r>
              <a:rPr lang="tr-TR" sz="1300">
                <a:solidFill>
                  <a:srgbClr val="000000"/>
                </a:solidFill>
                <a:latin typeface="Aptos" panose="020B0004020202020204" pitchFamily="34" charset="0"/>
              </a:rPr>
              <a:t>İade işleme</a:t>
            </a:r>
          </a:p>
        </p:txBody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9A615B3D-D565-3276-6BCF-CAE80ACC415E}"/>
              </a:ext>
            </a:extLst>
          </p:cNvPr>
          <p:cNvSpPr/>
          <p:nvPr/>
        </p:nvSpPr>
        <p:spPr>
          <a:xfrm>
            <a:off x="2794000" y="3175000"/>
            <a:ext cx="1351935" cy="431800"/>
          </a:xfrm>
          <a:prstGeom prst="rect">
            <a:avLst/>
          </a:prstGeom>
          <a:solidFill>
            <a:srgbClr val="D9D9D9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FAE996AB-58E3-B3E7-9700-476E8A9A56B0}"/>
              </a:ext>
            </a:extLst>
          </p:cNvPr>
          <p:cNvSpPr txBox="1"/>
          <p:nvPr/>
        </p:nvSpPr>
        <p:spPr>
          <a:xfrm>
            <a:off x="4272935" y="3225800"/>
            <a:ext cx="889000" cy="30777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tr-TR" sz="1400">
                <a:solidFill>
                  <a:srgbClr val="000000"/>
                </a:solidFill>
                <a:latin typeface="Aptos" panose="020B0004020202020204" pitchFamily="34" charset="0"/>
              </a:rPr>
              <a:t>%11</a:t>
            </a:r>
          </a:p>
        </p:txBody>
      </p:sp>
      <p:sp>
        <p:nvSpPr>
          <p:cNvPr id="12" name="Metin kutusu 11">
            <a:extLst>
              <a:ext uri="{FF2B5EF4-FFF2-40B4-BE49-F238E27FC236}">
                <a16:creationId xmlns:a16="http://schemas.microsoft.com/office/drawing/2014/main" id="{E258DEDD-CA29-231A-75D9-C345B4CA4C22}"/>
              </a:ext>
            </a:extLst>
          </p:cNvPr>
          <p:cNvSpPr txBox="1"/>
          <p:nvPr/>
        </p:nvSpPr>
        <p:spPr>
          <a:xfrm>
            <a:off x="381000" y="4140200"/>
            <a:ext cx="2286000" cy="292388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r"/>
            <a:r>
              <a:rPr lang="tr-TR" sz="1300">
                <a:solidFill>
                  <a:srgbClr val="000000"/>
                </a:solidFill>
                <a:latin typeface="Aptos" panose="020B0004020202020204" pitchFamily="34" charset="0"/>
              </a:rPr>
              <a:t>Fazla mesai</a:t>
            </a: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0B4FD1A7-3AF0-B01E-D05A-6F176DCDA558}"/>
              </a:ext>
            </a:extLst>
          </p:cNvPr>
          <p:cNvSpPr/>
          <p:nvPr/>
        </p:nvSpPr>
        <p:spPr>
          <a:xfrm>
            <a:off x="2794000" y="4064000"/>
            <a:ext cx="983226" cy="431800"/>
          </a:xfrm>
          <a:prstGeom prst="rect">
            <a:avLst/>
          </a:prstGeom>
          <a:solidFill>
            <a:srgbClr val="D9D9D9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Metin kutusu 13">
            <a:extLst>
              <a:ext uri="{FF2B5EF4-FFF2-40B4-BE49-F238E27FC236}">
                <a16:creationId xmlns:a16="http://schemas.microsoft.com/office/drawing/2014/main" id="{66B90E5C-7D08-6BF7-AB25-5266B9D59114}"/>
              </a:ext>
            </a:extLst>
          </p:cNvPr>
          <p:cNvSpPr txBox="1"/>
          <p:nvPr/>
        </p:nvSpPr>
        <p:spPr>
          <a:xfrm>
            <a:off x="3904226" y="4114800"/>
            <a:ext cx="889000" cy="30777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tr-TR" sz="1400">
                <a:solidFill>
                  <a:srgbClr val="000000"/>
                </a:solidFill>
                <a:latin typeface="Aptos" panose="020B0004020202020204" pitchFamily="34" charset="0"/>
              </a:rPr>
              <a:t>%8</a:t>
            </a:r>
          </a:p>
        </p:txBody>
      </p:sp>
      <p:sp>
        <p:nvSpPr>
          <p:cNvPr id="15" name="Metin kutusu 14">
            <a:extLst>
              <a:ext uri="{FF2B5EF4-FFF2-40B4-BE49-F238E27FC236}">
                <a16:creationId xmlns:a16="http://schemas.microsoft.com/office/drawing/2014/main" id="{2F3D469F-7E77-E84A-3444-25351FF02C4C}"/>
              </a:ext>
            </a:extLst>
          </p:cNvPr>
          <p:cNvSpPr txBox="1"/>
          <p:nvPr/>
        </p:nvSpPr>
        <p:spPr>
          <a:xfrm>
            <a:off x="381000" y="5029200"/>
            <a:ext cx="2286000" cy="292388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r"/>
            <a:r>
              <a:rPr lang="tr-TR" sz="1300">
                <a:solidFill>
                  <a:srgbClr val="000000"/>
                </a:solidFill>
                <a:latin typeface="Aptos" panose="020B0004020202020204" pitchFamily="34" charset="0"/>
              </a:rPr>
              <a:t>Diğer</a:t>
            </a:r>
          </a:p>
        </p:txBody>
      </p:sp>
      <p:sp>
        <p:nvSpPr>
          <p:cNvPr id="16" name="Dikdörtgen 15">
            <a:extLst>
              <a:ext uri="{FF2B5EF4-FFF2-40B4-BE49-F238E27FC236}">
                <a16:creationId xmlns:a16="http://schemas.microsoft.com/office/drawing/2014/main" id="{49FE8A5A-C9A9-A905-FC4B-53ABFF307762}"/>
              </a:ext>
            </a:extLst>
          </p:cNvPr>
          <p:cNvSpPr/>
          <p:nvPr/>
        </p:nvSpPr>
        <p:spPr>
          <a:xfrm>
            <a:off x="2794000" y="4953000"/>
            <a:ext cx="614516" cy="431800"/>
          </a:xfrm>
          <a:prstGeom prst="rect">
            <a:avLst/>
          </a:prstGeom>
          <a:solidFill>
            <a:srgbClr val="D9D9D9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" name="Metin kutusu 16">
            <a:extLst>
              <a:ext uri="{FF2B5EF4-FFF2-40B4-BE49-F238E27FC236}">
                <a16:creationId xmlns:a16="http://schemas.microsoft.com/office/drawing/2014/main" id="{94763EEC-FFAA-24DE-E04C-1674BD5D026A}"/>
              </a:ext>
            </a:extLst>
          </p:cNvPr>
          <p:cNvSpPr txBox="1"/>
          <p:nvPr/>
        </p:nvSpPr>
        <p:spPr>
          <a:xfrm>
            <a:off x="3535516" y="5003800"/>
            <a:ext cx="889000" cy="30777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tr-TR" sz="1400">
                <a:solidFill>
                  <a:srgbClr val="000000"/>
                </a:solidFill>
                <a:latin typeface="Aptos" panose="020B0004020202020204" pitchFamily="34" charset="0"/>
              </a:rPr>
              <a:t>%5</a:t>
            </a:r>
          </a:p>
        </p:txBody>
      </p:sp>
      <p:sp>
        <p:nvSpPr>
          <p:cNvPr id="18" name="Metin kutusu 17">
            <a:extLst>
              <a:ext uri="{FF2B5EF4-FFF2-40B4-BE49-F238E27FC236}">
                <a16:creationId xmlns:a16="http://schemas.microsoft.com/office/drawing/2014/main" id="{E4AA2C4E-74AE-85B7-F897-70B6F20F9958}"/>
              </a:ext>
            </a:extLst>
          </p:cNvPr>
          <p:cNvSpPr txBox="1"/>
          <p:nvPr/>
        </p:nvSpPr>
        <p:spPr>
          <a:xfrm>
            <a:off x="508000" y="6096000"/>
            <a:ext cx="11176000" cy="26161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tr-TR" sz="1100">
                <a:solidFill>
                  <a:srgbClr val="595959"/>
                </a:solidFill>
                <a:latin typeface="Aptos" panose="020B0004020202020204" pitchFamily="34" charset="0"/>
              </a:rPr>
              <a:t>Kaynak: Operasyon raporu, Oca–Tem 2026 · n = 1.284 sevkiyat</a:t>
            </a:r>
          </a:p>
        </p:txBody>
      </p:sp>
    </p:spTree>
    <p:extLst>
      <p:ext uri="{BB962C8B-B14F-4D97-AF65-F5344CB8AC3E}">
        <p14:creationId xmlns:p14="http://schemas.microsoft.com/office/powerpoint/2010/main" val="19665815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C51BDA82-901F-E24B-5D01-73DF29AA70B7}"/>
              </a:ext>
            </a:extLst>
          </p:cNvPr>
          <p:cNvSpPr txBox="1"/>
          <p:nvPr/>
        </p:nvSpPr>
        <p:spPr>
          <a:xfrm>
            <a:off x="508000" y="304800"/>
            <a:ext cx="11176000" cy="4616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tr-TR" sz="2400" b="1">
                <a:solidFill>
                  <a:srgbClr val="CC2222"/>
                </a:solidFill>
                <a:latin typeface="Aptos" panose="020B0004020202020204" pitchFamily="34" charset="0"/>
              </a:rPr>
              <a:t>Aynı veri, kötü sunum: başlık konu, renkler yarışıyor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62592E48-3435-1846-57A1-39266B480D89}"/>
              </a:ext>
            </a:extLst>
          </p:cNvPr>
          <p:cNvSpPr txBox="1"/>
          <p:nvPr/>
        </p:nvSpPr>
        <p:spPr>
          <a:xfrm>
            <a:off x="508000" y="889000"/>
            <a:ext cx="11176000" cy="30777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tr-TR" sz="1400">
                <a:solidFill>
                  <a:srgbClr val="595959"/>
                </a:solidFill>
                <a:latin typeface="Aptos" panose="020B0004020202020204" pitchFamily="34" charset="0"/>
              </a:rPr>
              <a:t>「Gider Dağılımı Analizi」 — başlık iddia değil konu; hangi mesajı alacağız?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D89DBF3E-D685-280E-1CDE-096374549909}"/>
              </a:ext>
            </a:extLst>
          </p:cNvPr>
          <p:cNvSpPr txBox="1"/>
          <p:nvPr/>
        </p:nvSpPr>
        <p:spPr>
          <a:xfrm>
            <a:off x="381000" y="1600200"/>
            <a:ext cx="2286000" cy="292388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r"/>
            <a:r>
              <a:rPr lang="tr-TR" sz="1300">
                <a:solidFill>
                  <a:srgbClr val="000000"/>
                </a:solidFill>
                <a:latin typeface="Aptos" panose="020B0004020202020204" pitchFamily="34" charset="0"/>
              </a:rPr>
              <a:t>Sevkiyat cezaları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951D9795-BD58-3BA9-3464-103CA19E5BF8}"/>
              </a:ext>
            </a:extLst>
          </p:cNvPr>
          <p:cNvSpPr/>
          <p:nvPr/>
        </p:nvSpPr>
        <p:spPr>
          <a:xfrm>
            <a:off x="2794000" y="1524000"/>
            <a:ext cx="7620000" cy="431800"/>
          </a:xfrm>
          <a:prstGeom prst="rect">
            <a:avLst/>
          </a:prstGeom>
          <a:solidFill>
            <a:srgbClr val="3B3BE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1CE2B645-3189-4044-C5B2-41DD4C92F931}"/>
              </a:ext>
            </a:extLst>
          </p:cNvPr>
          <p:cNvSpPr txBox="1"/>
          <p:nvPr/>
        </p:nvSpPr>
        <p:spPr>
          <a:xfrm>
            <a:off x="10541000" y="1574800"/>
            <a:ext cx="1016000" cy="292388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tr-TR" sz="1300">
                <a:solidFill>
                  <a:srgbClr val="000000"/>
                </a:solidFill>
                <a:latin typeface="Aptos" panose="020B0004020202020204" pitchFamily="34" charset="0"/>
              </a:rPr>
              <a:t>%62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120DCB26-0039-3BBC-89E3-FBB0FFCCB435}"/>
              </a:ext>
            </a:extLst>
          </p:cNvPr>
          <p:cNvSpPr txBox="1"/>
          <p:nvPr/>
        </p:nvSpPr>
        <p:spPr>
          <a:xfrm>
            <a:off x="381000" y="2489200"/>
            <a:ext cx="2286000" cy="292388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r"/>
            <a:r>
              <a:rPr lang="tr-TR" sz="1300">
                <a:solidFill>
                  <a:srgbClr val="000000"/>
                </a:solidFill>
                <a:latin typeface="Aptos" panose="020B0004020202020204" pitchFamily="34" charset="0"/>
              </a:rPr>
              <a:t>Mükerrer iş</a:t>
            </a:r>
          </a:p>
        </p:txBody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311C6376-44A2-4D74-B2A2-987E7A5918B1}"/>
              </a:ext>
            </a:extLst>
          </p:cNvPr>
          <p:cNvSpPr/>
          <p:nvPr/>
        </p:nvSpPr>
        <p:spPr>
          <a:xfrm>
            <a:off x="2794000" y="2413000"/>
            <a:ext cx="1720645" cy="431800"/>
          </a:xfrm>
          <a:prstGeom prst="rect">
            <a:avLst/>
          </a:prstGeom>
          <a:solidFill>
            <a:srgbClr val="2ECC71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D85529F5-AAA8-2E02-D795-33A4B3CA61C0}"/>
              </a:ext>
            </a:extLst>
          </p:cNvPr>
          <p:cNvSpPr txBox="1"/>
          <p:nvPr/>
        </p:nvSpPr>
        <p:spPr>
          <a:xfrm>
            <a:off x="10541000" y="2463800"/>
            <a:ext cx="1016000" cy="292388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tr-TR" sz="1300">
                <a:solidFill>
                  <a:srgbClr val="000000"/>
                </a:solidFill>
                <a:latin typeface="Aptos" panose="020B0004020202020204" pitchFamily="34" charset="0"/>
              </a:rPr>
              <a:t>%14</a:t>
            </a:r>
          </a:p>
        </p:txBody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id="{DFE123C0-8B34-F39E-D0F1-16103FB869E5}"/>
              </a:ext>
            </a:extLst>
          </p:cNvPr>
          <p:cNvSpPr txBox="1"/>
          <p:nvPr/>
        </p:nvSpPr>
        <p:spPr>
          <a:xfrm>
            <a:off x="381000" y="3378200"/>
            <a:ext cx="2286000" cy="292388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r"/>
            <a:r>
              <a:rPr lang="tr-TR" sz="1300">
                <a:solidFill>
                  <a:srgbClr val="000000"/>
                </a:solidFill>
                <a:latin typeface="Aptos" panose="020B0004020202020204" pitchFamily="34" charset="0"/>
              </a:rPr>
              <a:t>İade işleme</a:t>
            </a:r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A33C36DE-2F80-46EB-97FD-A8C0527F9FCA}"/>
              </a:ext>
            </a:extLst>
          </p:cNvPr>
          <p:cNvSpPr/>
          <p:nvPr/>
        </p:nvSpPr>
        <p:spPr>
          <a:xfrm>
            <a:off x="2794000" y="3302000"/>
            <a:ext cx="1351935" cy="431800"/>
          </a:xfrm>
          <a:prstGeom prst="rect">
            <a:avLst/>
          </a:prstGeom>
          <a:solidFill>
            <a:srgbClr val="00C3FF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Metin kutusu 11">
            <a:extLst>
              <a:ext uri="{FF2B5EF4-FFF2-40B4-BE49-F238E27FC236}">
                <a16:creationId xmlns:a16="http://schemas.microsoft.com/office/drawing/2014/main" id="{FC31FC59-9014-A314-EEF5-2027768DD925}"/>
              </a:ext>
            </a:extLst>
          </p:cNvPr>
          <p:cNvSpPr txBox="1"/>
          <p:nvPr/>
        </p:nvSpPr>
        <p:spPr>
          <a:xfrm>
            <a:off x="10541000" y="3352800"/>
            <a:ext cx="1016000" cy="292388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tr-TR" sz="1300">
                <a:solidFill>
                  <a:srgbClr val="000000"/>
                </a:solidFill>
                <a:latin typeface="Aptos" panose="020B0004020202020204" pitchFamily="34" charset="0"/>
              </a:rPr>
              <a:t>%11</a:t>
            </a:r>
          </a:p>
        </p:txBody>
      </p:sp>
      <p:sp>
        <p:nvSpPr>
          <p:cNvPr id="13" name="Metin kutusu 12">
            <a:extLst>
              <a:ext uri="{FF2B5EF4-FFF2-40B4-BE49-F238E27FC236}">
                <a16:creationId xmlns:a16="http://schemas.microsoft.com/office/drawing/2014/main" id="{DCAAF840-D3A4-C7DD-23E5-986BF84B399E}"/>
              </a:ext>
            </a:extLst>
          </p:cNvPr>
          <p:cNvSpPr txBox="1"/>
          <p:nvPr/>
        </p:nvSpPr>
        <p:spPr>
          <a:xfrm>
            <a:off x="381000" y="4267200"/>
            <a:ext cx="2286000" cy="292388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r"/>
            <a:r>
              <a:rPr lang="tr-TR" sz="1300">
                <a:solidFill>
                  <a:srgbClr val="000000"/>
                </a:solidFill>
                <a:latin typeface="Aptos" panose="020B0004020202020204" pitchFamily="34" charset="0"/>
              </a:rPr>
              <a:t>Fazla mesai</a:t>
            </a:r>
          </a:p>
        </p:txBody>
      </p:sp>
      <p:sp>
        <p:nvSpPr>
          <p:cNvPr id="14" name="Dikdörtgen 13">
            <a:extLst>
              <a:ext uri="{FF2B5EF4-FFF2-40B4-BE49-F238E27FC236}">
                <a16:creationId xmlns:a16="http://schemas.microsoft.com/office/drawing/2014/main" id="{2B14683F-8C66-F4A1-3BEF-98D47EB52C49}"/>
              </a:ext>
            </a:extLst>
          </p:cNvPr>
          <p:cNvSpPr/>
          <p:nvPr/>
        </p:nvSpPr>
        <p:spPr>
          <a:xfrm>
            <a:off x="2794000" y="4191000"/>
            <a:ext cx="983226" cy="431800"/>
          </a:xfrm>
          <a:prstGeom prst="rect">
            <a:avLst/>
          </a:prstGeom>
          <a:solidFill>
            <a:srgbClr val="9B59B6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Metin kutusu 14">
            <a:extLst>
              <a:ext uri="{FF2B5EF4-FFF2-40B4-BE49-F238E27FC236}">
                <a16:creationId xmlns:a16="http://schemas.microsoft.com/office/drawing/2014/main" id="{0BE4371B-32CE-5182-5E0B-AFACB7C30CBC}"/>
              </a:ext>
            </a:extLst>
          </p:cNvPr>
          <p:cNvSpPr txBox="1"/>
          <p:nvPr/>
        </p:nvSpPr>
        <p:spPr>
          <a:xfrm>
            <a:off x="10541000" y="4241800"/>
            <a:ext cx="1016000" cy="292388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tr-TR" sz="1300">
                <a:solidFill>
                  <a:srgbClr val="000000"/>
                </a:solidFill>
                <a:latin typeface="Aptos" panose="020B0004020202020204" pitchFamily="34" charset="0"/>
              </a:rPr>
              <a:t>%8</a:t>
            </a:r>
          </a:p>
        </p:txBody>
      </p:sp>
      <p:sp>
        <p:nvSpPr>
          <p:cNvPr id="16" name="Metin kutusu 15">
            <a:extLst>
              <a:ext uri="{FF2B5EF4-FFF2-40B4-BE49-F238E27FC236}">
                <a16:creationId xmlns:a16="http://schemas.microsoft.com/office/drawing/2014/main" id="{701F45EB-6E8F-267F-EAE4-749F0CF1EAD2}"/>
              </a:ext>
            </a:extLst>
          </p:cNvPr>
          <p:cNvSpPr txBox="1"/>
          <p:nvPr/>
        </p:nvSpPr>
        <p:spPr>
          <a:xfrm>
            <a:off x="381000" y="5156200"/>
            <a:ext cx="2286000" cy="292388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r"/>
            <a:r>
              <a:rPr lang="tr-TR" sz="1300">
                <a:solidFill>
                  <a:srgbClr val="000000"/>
                </a:solidFill>
                <a:latin typeface="Aptos" panose="020B0004020202020204" pitchFamily="34" charset="0"/>
              </a:rPr>
              <a:t>Diğer</a:t>
            </a:r>
          </a:p>
        </p:txBody>
      </p:sp>
      <p:sp>
        <p:nvSpPr>
          <p:cNvPr id="17" name="Dikdörtgen 16">
            <a:extLst>
              <a:ext uri="{FF2B5EF4-FFF2-40B4-BE49-F238E27FC236}">
                <a16:creationId xmlns:a16="http://schemas.microsoft.com/office/drawing/2014/main" id="{36A848FE-DC99-DE88-37A6-7DB80D80A8F8}"/>
              </a:ext>
            </a:extLst>
          </p:cNvPr>
          <p:cNvSpPr/>
          <p:nvPr/>
        </p:nvSpPr>
        <p:spPr>
          <a:xfrm>
            <a:off x="2794000" y="5080000"/>
            <a:ext cx="614516" cy="431800"/>
          </a:xfrm>
          <a:prstGeom prst="rect">
            <a:avLst/>
          </a:prstGeom>
          <a:solidFill>
            <a:srgbClr val="1ABC9C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8" name="Metin kutusu 17">
            <a:extLst>
              <a:ext uri="{FF2B5EF4-FFF2-40B4-BE49-F238E27FC236}">
                <a16:creationId xmlns:a16="http://schemas.microsoft.com/office/drawing/2014/main" id="{6E5C03DF-9873-28C3-221D-ED1EC6CEAB31}"/>
              </a:ext>
            </a:extLst>
          </p:cNvPr>
          <p:cNvSpPr txBox="1"/>
          <p:nvPr/>
        </p:nvSpPr>
        <p:spPr>
          <a:xfrm>
            <a:off x="10541000" y="5130800"/>
            <a:ext cx="1016000" cy="292388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tr-TR" sz="1300">
                <a:solidFill>
                  <a:srgbClr val="000000"/>
                </a:solidFill>
                <a:latin typeface="Aptos" panose="020B0004020202020204" pitchFamily="34" charset="0"/>
              </a:rPr>
              <a:t>%5</a:t>
            </a:r>
          </a:p>
        </p:txBody>
      </p:sp>
      <p:sp>
        <p:nvSpPr>
          <p:cNvPr id="19" name="Metin kutusu 18">
            <a:extLst>
              <a:ext uri="{FF2B5EF4-FFF2-40B4-BE49-F238E27FC236}">
                <a16:creationId xmlns:a16="http://schemas.microsoft.com/office/drawing/2014/main" id="{D0FD2960-02D0-408B-C895-6FCF470DCA2B}"/>
              </a:ext>
            </a:extLst>
          </p:cNvPr>
          <p:cNvSpPr txBox="1"/>
          <p:nvPr/>
        </p:nvSpPr>
        <p:spPr>
          <a:xfrm>
            <a:off x="508000" y="6096000"/>
            <a:ext cx="11176000" cy="26161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tr-TR" sz="1100">
                <a:solidFill>
                  <a:srgbClr val="CC2222"/>
                </a:solidFill>
                <a:latin typeface="Aptos" panose="020B0004020202020204" pitchFamily="34" charset="0"/>
              </a:rPr>
              <a:t>5 renk 5 mesaj demek — okuyucu neye bakacağını bilemez. Kaynak notu da yok.</a:t>
            </a:r>
          </a:p>
        </p:txBody>
      </p:sp>
    </p:spTree>
    <p:extLst>
      <p:ext uri="{BB962C8B-B14F-4D97-AF65-F5344CB8AC3E}">
        <p14:creationId xmlns:p14="http://schemas.microsoft.com/office/powerpoint/2010/main" val="8061068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8C83F04A-20F0-AC0F-C08C-EC9C1231AB0D}"/>
              </a:ext>
            </a:extLst>
          </p:cNvPr>
          <p:cNvSpPr txBox="1"/>
          <p:nvPr/>
        </p:nvSpPr>
        <p:spPr>
          <a:xfrm>
            <a:off x="508000" y="304800"/>
            <a:ext cx="11176000" cy="4616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tr-TR" sz="2400" b="1">
                <a:solidFill>
                  <a:srgbClr val="1F4E79"/>
                </a:solidFill>
                <a:latin typeface="Aptos" panose="020B0004020202020204" pitchFamily="34" charset="0"/>
              </a:rPr>
              <a:t>Hata oranı 6 ayda yarıya indi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B3B2ABF5-2401-43C7-877B-F7F121519F0D}"/>
              </a:ext>
            </a:extLst>
          </p:cNvPr>
          <p:cNvSpPr/>
          <p:nvPr/>
        </p:nvSpPr>
        <p:spPr>
          <a:xfrm>
            <a:off x="1524000" y="2159000"/>
            <a:ext cx="889000" cy="3302000"/>
          </a:xfrm>
          <a:prstGeom prst="rect">
            <a:avLst/>
          </a:prstGeom>
          <a:solidFill>
            <a:srgbClr val="D9D9D9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FB5D7F7F-692D-F634-A8B4-B37BE02A922D}"/>
              </a:ext>
            </a:extLst>
          </p:cNvPr>
          <p:cNvSpPr txBox="1"/>
          <p:nvPr/>
        </p:nvSpPr>
        <p:spPr>
          <a:xfrm>
            <a:off x="1397000" y="1727200"/>
            <a:ext cx="1143000" cy="30777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tr-TR" sz="1400">
                <a:solidFill>
                  <a:srgbClr val="000000"/>
                </a:solidFill>
                <a:latin typeface="Aptos" panose="020B0004020202020204" pitchFamily="34" charset="0"/>
              </a:rPr>
              <a:t>%14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EBE88948-1AD5-EF22-B380-EBEFFD38CA5B}"/>
              </a:ext>
            </a:extLst>
          </p:cNvPr>
          <p:cNvSpPr txBox="1"/>
          <p:nvPr/>
        </p:nvSpPr>
        <p:spPr>
          <a:xfrm>
            <a:off x="1397000" y="5562600"/>
            <a:ext cx="1143000" cy="292388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tr-TR" sz="1300">
                <a:solidFill>
                  <a:srgbClr val="595959"/>
                </a:solidFill>
                <a:latin typeface="Aptos" panose="020B0004020202020204" pitchFamily="34" charset="0"/>
              </a:rPr>
              <a:t>Şub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513DFA2D-9F7B-112B-E852-6CE65D59E0FC}"/>
              </a:ext>
            </a:extLst>
          </p:cNvPr>
          <p:cNvSpPr/>
          <p:nvPr/>
        </p:nvSpPr>
        <p:spPr>
          <a:xfrm>
            <a:off x="3175000" y="2394857"/>
            <a:ext cx="889000" cy="3066143"/>
          </a:xfrm>
          <a:prstGeom prst="rect">
            <a:avLst/>
          </a:prstGeom>
          <a:solidFill>
            <a:srgbClr val="D9D9D9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319813CC-8C58-5B94-E9E6-83EDBF92126D}"/>
              </a:ext>
            </a:extLst>
          </p:cNvPr>
          <p:cNvSpPr txBox="1"/>
          <p:nvPr/>
        </p:nvSpPr>
        <p:spPr>
          <a:xfrm>
            <a:off x="3048000" y="1963057"/>
            <a:ext cx="1143000" cy="30777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tr-TR" sz="1400">
                <a:solidFill>
                  <a:srgbClr val="000000"/>
                </a:solidFill>
                <a:latin typeface="Aptos" panose="020B0004020202020204" pitchFamily="34" charset="0"/>
              </a:rPr>
              <a:t>%13</a:t>
            </a: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044DA162-8C27-CB68-4D6E-57BD02B6EBC8}"/>
              </a:ext>
            </a:extLst>
          </p:cNvPr>
          <p:cNvSpPr txBox="1"/>
          <p:nvPr/>
        </p:nvSpPr>
        <p:spPr>
          <a:xfrm>
            <a:off x="3048000" y="5562600"/>
            <a:ext cx="1143000" cy="292388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tr-TR" sz="1300">
                <a:solidFill>
                  <a:srgbClr val="595959"/>
                </a:solidFill>
                <a:latin typeface="Aptos" panose="020B0004020202020204" pitchFamily="34" charset="0"/>
              </a:rPr>
              <a:t>Mar</a:t>
            </a:r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35122AC3-ECBC-4B05-D946-CC15A14161F0}"/>
              </a:ext>
            </a:extLst>
          </p:cNvPr>
          <p:cNvSpPr/>
          <p:nvPr/>
        </p:nvSpPr>
        <p:spPr>
          <a:xfrm>
            <a:off x="4826000" y="2866571"/>
            <a:ext cx="889000" cy="2594429"/>
          </a:xfrm>
          <a:prstGeom prst="rect">
            <a:avLst/>
          </a:prstGeom>
          <a:solidFill>
            <a:srgbClr val="D9D9D9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id="{199AD8FD-0E67-E206-0BA8-443341A42342}"/>
              </a:ext>
            </a:extLst>
          </p:cNvPr>
          <p:cNvSpPr txBox="1"/>
          <p:nvPr/>
        </p:nvSpPr>
        <p:spPr>
          <a:xfrm>
            <a:off x="4699000" y="2434771"/>
            <a:ext cx="1143000" cy="30777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tr-TR" sz="1400">
                <a:solidFill>
                  <a:srgbClr val="000000"/>
                </a:solidFill>
                <a:latin typeface="Aptos" panose="020B0004020202020204" pitchFamily="34" charset="0"/>
              </a:rPr>
              <a:t>%11</a:t>
            </a:r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7A8CC352-FAB7-F68D-FA6E-E31550B912CA}"/>
              </a:ext>
            </a:extLst>
          </p:cNvPr>
          <p:cNvSpPr txBox="1"/>
          <p:nvPr/>
        </p:nvSpPr>
        <p:spPr>
          <a:xfrm>
            <a:off x="4699000" y="5562600"/>
            <a:ext cx="1143000" cy="292388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tr-TR" sz="1300">
                <a:solidFill>
                  <a:srgbClr val="595959"/>
                </a:solidFill>
                <a:latin typeface="Aptos" panose="020B0004020202020204" pitchFamily="34" charset="0"/>
              </a:rPr>
              <a:t>Nis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8E5ED0AA-5A33-1840-0A4F-78B197D3FDE6}"/>
              </a:ext>
            </a:extLst>
          </p:cNvPr>
          <p:cNvSpPr/>
          <p:nvPr/>
        </p:nvSpPr>
        <p:spPr>
          <a:xfrm>
            <a:off x="6477000" y="3338286"/>
            <a:ext cx="889000" cy="2122714"/>
          </a:xfrm>
          <a:prstGeom prst="rect">
            <a:avLst/>
          </a:prstGeom>
          <a:solidFill>
            <a:srgbClr val="D9D9D9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Metin kutusu 12">
            <a:extLst>
              <a:ext uri="{FF2B5EF4-FFF2-40B4-BE49-F238E27FC236}">
                <a16:creationId xmlns:a16="http://schemas.microsoft.com/office/drawing/2014/main" id="{C008616B-C6EB-C92E-576E-6085108FDEB2}"/>
              </a:ext>
            </a:extLst>
          </p:cNvPr>
          <p:cNvSpPr txBox="1"/>
          <p:nvPr/>
        </p:nvSpPr>
        <p:spPr>
          <a:xfrm>
            <a:off x="6350000" y="2906486"/>
            <a:ext cx="1143000" cy="30777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tr-TR" sz="1400">
                <a:solidFill>
                  <a:srgbClr val="000000"/>
                </a:solidFill>
                <a:latin typeface="Aptos" panose="020B0004020202020204" pitchFamily="34" charset="0"/>
              </a:rPr>
              <a:t>%9</a:t>
            </a:r>
          </a:p>
        </p:txBody>
      </p:sp>
      <p:sp>
        <p:nvSpPr>
          <p:cNvPr id="14" name="Metin kutusu 13">
            <a:extLst>
              <a:ext uri="{FF2B5EF4-FFF2-40B4-BE49-F238E27FC236}">
                <a16:creationId xmlns:a16="http://schemas.microsoft.com/office/drawing/2014/main" id="{216AC694-7523-D8E8-A453-F28C566E7DC3}"/>
              </a:ext>
            </a:extLst>
          </p:cNvPr>
          <p:cNvSpPr txBox="1"/>
          <p:nvPr/>
        </p:nvSpPr>
        <p:spPr>
          <a:xfrm>
            <a:off x="6350000" y="5562600"/>
            <a:ext cx="1143000" cy="292388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tr-TR" sz="1300">
                <a:solidFill>
                  <a:srgbClr val="595959"/>
                </a:solidFill>
                <a:latin typeface="Aptos" panose="020B0004020202020204" pitchFamily="34" charset="0"/>
              </a:rPr>
              <a:t>May</a:t>
            </a:r>
          </a:p>
        </p:txBody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id="{DBF8047C-2EA8-E2CA-D740-35A54529D883}"/>
              </a:ext>
            </a:extLst>
          </p:cNvPr>
          <p:cNvSpPr/>
          <p:nvPr/>
        </p:nvSpPr>
        <p:spPr>
          <a:xfrm>
            <a:off x="8128000" y="3574143"/>
            <a:ext cx="889000" cy="1886857"/>
          </a:xfrm>
          <a:prstGeom prst="rect">
            <a:avLst/>
          </a:prstGeom>
          <a:solidFill>
            <a:srgbClr val="D9D9D9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Metin kutusu 15">
            <a:extLst>
              <a:ext uri="{FF2B5EF4-FFF2-40B4-BE49-F238E27FC236}">
                <a16:creationId xmlns:a16="http://schemas.microsoft.com/office/drawing/2014/main" id="{BB83FD90-3E5D-571A-545E-255FBF40CB54}"/>
              </a:ext>
            </a:extLst>
          </p:cNvPr>
          <p:cNvSpPr txBox="1"/>
          <p:nvPr/>
        </p:nvSpPr>
        <p:spPr>
          <a:xfrm>
            <a:off x="8001000" y="3142343"/>
            <a:ext cx="1143000" cy="30777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tr-TR" sz="1400">
                <a:solidFill>
                  <a:srgbClr val="000000"/>
                </a:solidFill>
                <a:latin typeface="Aptos" panose="020B0004020202020204" pitchFamily="34" charset="0"/>
              </a:rPr>
              <a:t>%8</a:t>
            </a:r>
          </a:p>
        </p:txBody>
      </p:sp>
      <p:sp>
        <p:nvSpPr>
          <p:cNvPr id="17" name="Metin kutusu 16">
            <a:extLst>
              <a:ext uri="{FF2B5EF4-FFF2-40B4-BE49-F238E27FC236}">
                <a16:creationId xmlns:a16="http://schemas.microsoft.com/office/drawing/2014/main" id="{634B319E-AFC4-92F5-3923-7F98316C7699}"/>
              </a:ext>
            </a:extLst>
          </p:cNvPr>
          <p:cNvSpPr txBox="1"/>
          <p:nvPr/>
        </p:nvSpPr>
        <p:spPr>
          <a:xfrm>
            <a:off x="8001000" y="5562600"/>
            <a:ext cx="1143000" cy="292388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tr-TR" sz="1300">
                <a:solidFill>
                  <a:srgbClr val="595959"/>
                </a:solidFill>
                <a:latin typeface="Aptos" panose="020B0004020202020204" pitchFamily="34" charset="0"/>
              </a:rPr>
              <a:t>Haz</a:t>
            </a:r>
          </a:p>
        </p:txBody>
      </p:sp>
      <p:sp>
        <p:nvSpPr>
          <p:cNvPr id="18" name="Dikdörtgen 17">
            <a:extLst>
              <a:ext uri="{FF2B5EF4-FFF2-40B4-BE49-F238E27FC236}">
                <a16:creationId xmlns:a16="http://schemas.microsoft.com/office/drawing/2014/main" id="{3994B74B-FB52-139B-0C9A-5726CEDCD6F9}"/>
              </a:ext>
            </a:extLst>
          </p:cNvPr>
          <p:cNvSpPr/>
          <p:nvPr/>
        </p:nvSpPr>
        <p:spPr>
          <a:xfrm>
            <a:off x="9779000" y="3810000"/>
            <a:ext cx="889000" cy="1651000"/>
          </a:xfrm>
          <a:prstGeom prst="rect">
            <a:avLst/>
          </a:prstGeom>
          <a:solidFill>
            <a:srgbClr val="1F4E79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9" name="Metin kutusu 18">
            <a:extLst>
              <a:ext uri="{FF2B5EF4-FFF2-40B4-BE49-F238E27FC236}">
                <a16:creationId xmlns:a16="http://schemas.microsoft.com/office/drawing/2014/main" id="{AC7917EC-61A3-4949-7478-4C9109B1F287}"/>
              </a:ext>
            </a:extLst>
          </p:cNvPr>
          <p:cNvSpPr txBox="1"/>
          <p:nvPr/>
        </p:nvSpPr>
        <p:spPr>
          <a:xfrm>
            <a:off x="9652000" y="3378200"/>
            <a:ext cx="1143000" cy="30777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tr-TR" sz="1400" b="1">
                <a:solidFill>
                  <a:srgbClr val="000000"/>
                </a:solidFill>
                <a:latin typeface="Aptos" panose="020B0004020202020204" pitchFamily="34" charset="0"/>
              </a:rPr>
              <a:t>%7</a:t>
            </a:r>
          </a:p>
        </p:txBody>
      </p:sp>
      <p:sp>
        <p:nvSpPr>
          <p:cNvPr id="20" name="Metin kutusu 19">
            <a:extLst>
              <a:ext uri="{FF2B5EF4-FFF2-40B4-BE49-F238E27FC236}">
                <a16:creationId xmlns:a16="http://schemas.microsoft.com/office/drawing/2014/main" id="{3F80A9AD-8C22-A5C0-4AB8-7D72AA6631FE}"/>
              </a:ext>
            </a:extLst>
          </p:cNvPr>
          <p:cNvSpPr txBox="1"/>
          <p:nvPr/>
        </p:nvSpPr>
        <p:spPr>
          <a:xfrm>
            <a:off x="9652000" y="5562600"/>
            <a:ext cx="1143000" cy="292388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tr-TR" sz="1300">
                <a:solidFill>
                  <a:srgbClr val="595959"/>
                </a:solidFill>
                <a:latin typeface="Aptos" panose="020B0004020202020204" pitchFamily="34" charset="0"/>
              </a:rPr>
              <a:t>Tem</a:t>
            </a:r>
          </a:p>
        </p:txBody>
      </p:sp>
      <p:sp>
        <p:nvSpPr>
          <p:cNvPr id="21" name="Metin kutusu 20">
            <a:extLst>
              <a:ext uri="{FF2B5EF4-FFF2-40B4-BE49-F238E27FC236}">
                <a16:creationId xmlns:a16="http://schemas.microsoft.com/office/drawing/2014/main" id="{09E4F692-FF66-F5FE-0DCC-FF264DE9AA6C}"/>
              </a:ext>
            </a:extLst>
          </p:cNvPr>
          <p:cNvSpPr txBox="1"/>
          <p:nvPr/>
        </p:nvSpPr>
        <p:spPr>
          <a:xfrm>
            <a:off x="508000" y="6096000"/>
            <a:ext cx="11176000" cy="26161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tr-TR" sz="1100">
                <a:solidFill>
                  <a:srgbClr val="595959"/>
                </a:solidFill>
                <a:latin typeface="Aptos" panose="020B0004020202020204" pitchFamily="34" charset="0"/>
              </a:rPr>
              <a:t>Eksen sıfırdan başlar; son nokta vurgulanır; ızgara çizgisi yok — mesaj bar yüksekliğinde.</a:t>
            </a:r>
          </a:p>
        </p:txBody>
      </p:sp>
    </p:spTree>
    <p:extLst>
      <p:ext uri="{BB962C8B-B14F-4D97-AF65-F5344CB8AC3E}">
        <p14:creationId xmlns:p14="http://schemas.microsoft.com/office/powerpoint/2010/main" val="20112389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143</Words>
  <Application>Microsoft Office PowerPoint</Application>
  <PresentationFormat>Özel</PresentationFormat>
  <Paragraphs>39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Office Teması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zen</dc:creator>
  <cp:lastModifiedBy>zen</cp:lastModifiedBy>
  <cp:revision>1</cp:revision>
  <dcterms:created xsi:type="dcterms:W3CDTF">2026-08-17T19:06:34Z</dcterms:created>
  <dcterms:modified xsi:type="dcterms:W3CDTF">2026-08-17T19:06:34Z</dcterms:modified>
</cp:coreProperties>
</file>