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F65D6C-F4FD-E476-6A91-BA91305F5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BDFDEF3-4B60-730E-BE22-12828450AE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7A4F25-2E0D-D296-9021-3161B3F9D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37DDBD9-F2AF-70BA-0CF5-9DDE3943B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2762B25-35AC-52A5-E07E-6637A6481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64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2D95C7-AB3A-20DA-6F3B-32C317D3E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93405CC-CC63-BB67-90F9-380C89282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3F3957-855C-C6AE-6906-1056553A9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9C76FA-2A41-22DF-97DD-7510FF3E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57B135-C43B-E942-C10C-DE7E56178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045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D9C09E-8B32-207F-1429-50CC4B6F1C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B835EDC-BE18-50B2-3464-6E2091230A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A1E97F-DDB6-2FB4-8E14-CB19AEBE0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2AB947C-F966-9C5A-A96D-165A72AE8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49932E-6E3F-CC99-6145-A79D37248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6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525BC7-E653-C620-324B-59CED7BD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892B44-1CD2-0084-00AF-A9779EE95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351709-22B3-A8F9-1FFC-522AD9E73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7E5DC2-C0DB-9E12-8243-0B974E8DB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1215C0-2B37-3367-1D16-FFA0F7EBA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74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0C69EE-B44A-5341-AED4-D8C055774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E42E3D9-896D-0CD9-06A2-E81B63F65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7E895C-C00B-0FFF-2566-E32DF5231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EE266E-7FAC-7136-3A6D-1C58A177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D8767C-D6FA-073F-1013-536D64FED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506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DD9309-2884-11C1-09BA-6A065E389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E1A852-8D13-4AE2-0440-603B369F0F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B660C9-3DF1-E871-1342-3B273E59C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26B42B2-9251-0056-BEEE-9C945C600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60B6BEC-C80A-0FE8-FE40-880C1210B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E10CF0A-0B72-BC5E-5CD8-B862EC26B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866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D066B9-CB52-67D0-FDA6-0992BF38F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69E70B1-6894-0D4C-65BA-7D5542095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24F07F-4DC3-46EA-97C4-9D8F4DD68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4F021AF-BE2D-5DD8-59C3-FA939D3AF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4E150AD-8E85-3881-8D3C-15B74E814A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D3B1615-AB70-73FA-F5D5-AA918D4EB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48AFD8A-7419-5122-36F4-061106D4F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4293DF5-8A82-292F-9F29-127099457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032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092BAA-149A-FCBE-480C-11AFAB5FF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A0A299-82BC-C397-2B6F-D4D3E5F0D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FAFC6F4-954A-3DDE-5CE1-FFE4DAEAA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DFC463C-E920-FF7B-972B-7A199AE9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0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BEC166D-901C-F95A-EEAB-6BDAF1BEA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DD68721-EEEB-20E7-A446-48B76ED79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E562AB2-DB23-D8B1-E16E-8625CADF0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75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B7B7CE-1530-80A1-C89A-E9FFCCEC3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2C5A6C-E780-9043-D2B0-94CEE2AEF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144ADF2-6C2C-7EB7-AD2F-364B55653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C488B7B-146B-991C-8323-BAE318C5B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F7EBBD1-C55D-BFC4-39D2-5163305B7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2E44EC-4A7A-7A27-5B10-1AA28543C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691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7EC477-761B-6487-F160-F14532B2C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6517B07B-FCDA-12B3-B759-47ED3912B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8601BBF-388E-611A-4362-602B5239D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A7572A8-BC8F-F5D9-9054-64A8B2BA5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67080C2-7C97-7430-5E7C-74DC7B37E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1D1194A-AC28-FDF9-8A40-B0E03D1D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0823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A7F1E92-6A90-BB1F-5CE9-13FB3F9D2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C734D4B-C629-B94D-7AFD-A230E5A98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A7C769E-24F0-B957-0F6C-51E9403A74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028638-12F0-427F-9979-7AA1FA1C42BC}" type="datetimeFigureOut">
              <a:rPr lang="tr-TR" smtClean="0"/>
              <a:t>17.08.2026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8ACB26-E09C-218A-AA81-9571AA1E9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EA3507C-6A8B-F416-D75C-AD811ABDF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2E6B18-6605-457E-942C-C80230EDAA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024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B30C7D1-E094-21B2-95E9-CDB75E84707D}"/>
              </a:ext>
            </a:extLst>
          </p:cNvPr>
          <p:cNvSpPr/>
          <p:nvPr/>
        </p:nvSpPr>
        <p:spPr>
          <a:xfrm>
            <a:off x="0" y="0"/>
            <a:ext cx="12192000" cy="1016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D54D2AC-0E24-B73F-ED54-F76984069EFE}"/>
              </a:ext>
            </a:extLst>
          </p:cNvPr>
          <p:cNvSpPr txBox="1"/>
          <p:nvPr/>
        </p:nvSpPr>
        <p:spPr>
          <a:xfrm>
            <a:off x="762000" y="2159000"/>
            <a:ext cx="10668000" cy="107721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3200" b="1">
                <a:solidFill>
                  <a:srgbClr val="1F4E79"/>
                </a:solidFill>
                <a:latin typeface="Aptos" panose="020B0004020202020204" pitchFamily="34" charset="0"/>
              </a:rPr>
              <a:t>[Ana mesajınız — tek cümle: ne istiyorsunuz, neden şimdi?]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248D6562-C700-899E-7140-EE03DEDF538C}"/>
              </a:ext>
            </a:extLst>
          </p:cNvPr>
          <p:cNvSpPr txBox="1"/>
          <p:nvPr/>
        </p:nvSpPr>
        <p:spPr>
          <a:xfrm>
            <a:off x="762000" y="3556000"/>
            <a:ext cx="10668000" cy="33855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600">
                <a:solidFill>
                  <a:srgbClr val="595959"/>
                </a:solidFill>
                <a:latin typeface="Aptos" panose="020B0004020202020204" pitchFamily="34" charset="0"/>
              </a:rPr>
              <a:t>Örnek: Depo yazılımını Q4'te yenilemezsek yıllık 1,8 milyon TL kayıp kalıcılaşıyor.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E6262C8-AB38-EC8B-19C4-E7802C68F2AF}"/>
              </a:ext>
            </a:extLst>
          </p:cNvPr>
          <p:cNvSpPr txBox="1"/>
          <p:nvPr/>
        </p:nvSpPr>
        <p:spPr>
          <a:xfrm>
            <a:off x="762000" y="5969000"/>
            <a:ext cx="10668000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200">
                <a:solidFill>
                  <a:srgbClr val="595959"/>
                </a:solidFill>
                <a:latin typeface="Aptos" panose="020B0004020202020204" pitchFamily="34" charset="0"/>
              </a:rPr>
              <a:t>[Sunan] • [Tarih] • [Toplantı adı]</a:t>
            </a:r>
          </a:p>
        </p:txBody>
      </p:sp>
    </p:spTree>
    <p:extLst>
      <p:ext uri="{BB962C8B-B14F-4D97-AF65-F5344CB8AC3E}">
        <p14:creationId xmlns:p14="http://schemas.microsoft.com/office/powerpoint/2010/main" val="94679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2ADA303F-7222-8578-2CDC-698DCA557B26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Üç sayı durumu özetliyor: kayıp büyüyor, sebep tek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47EDE9E-1489-5A4C-6B92-DD8D55D98B96}"/>
              </a:ext>
            </a:extLst>
          </p:cNvPr>
          <p:cNvSpPr/>
          <p:nvPr/>
        </p:nvSpPr>
        <p:spPr>
          <a:xfrm>
            <a:off x="635000" y="1524000"/>
            <a:ext cx="3302000" cy="25400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73E955EB-9259-DAA7-7605-1FB4EDC62DB9}"/>
              </a:ext>
            </a:extLst>
          </p:cNvPr>
          <p:cNvSpPr txBox="1"/>
          <p:nvPr/>
        </p:nvSpPr>
        <p:spPr>
          <a:xfrm>
            <a:off x="635000" y="2032000"/>
            <a:ext cx="3302000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4000" b="1">
                <a:solidFill>
                  <a:srgbClr val="FFFFFF"/>
                </a:solidFill>
                <a:latin typeface="Aptos" panose="020B0004020202020204" pitchFamily="34" charset="0"/>
              </a:rPr>
              <a:t>1,8M TL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EC453FA-027D-138A-722F-0F13DCF4827A}"/>
              </a:ext>
            </a:extLst>
          </p:cNvPr>
          <p:cNvSpPr txBox="1"/>
          <p:nvPr/>
        </p:nvSpPr>
        <p:spPr>
          <a:xfrm>
            <a:off x="635000" y="3048000"/>
            <a:ext cx="3302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400">
                <a:solidFill>
                  <a:srgbClr val="FFFFFF"/>
                </a:solidFill>
                <a:latin typeface="Aptos" panose="020B0004020202020204" pitchFamily="34" charset="0"/>
              </a:rPr>
              <a:t>yıllık operasyonel kayıp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643B80AF-99F9-5547-D87A-444005E2A345}"/>
              </a:ext>
            </a:extLst>
          </p:cNvPr>
          <p:cNvSpPr/>
          <p:nvPr/>
        </p:nvSpPr>
        <p:spPr>
          <a:xfrm>
            <a:off x="4445000" y="1524000"/>
            <a:ext cx="3302000" cy="2540000"/>
          </a:xfrm>
          <a:prstGeom prst="rect">
            <a:avLst/>
          </a:prstGeom>
          <a:solidFill>
            <a:srgbClr val="EBF0F5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DE60FC7D-7DBC-D41E-7807-97D29D81CDE5}"/>
              </a:ext>
            </a:extLst>
          </p:cNvPr>
          <p:cNvSpPr txBox="1"/>
          <p:nvPr/>
        </p:nvSpPr>
        <p:spPr>
          <a:xfrm>
            <a:off x="4445000" y="2032000"/>
            <a:ext cx="3302000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4000" b="1">
                <a:solidFill>
                  <a:srgbClr val="1F4E79"/>
                </a:solidFill>
                <a:latin typeface="Aptos" panose="020B0004020202020204" pitchFamily="34" charset="0"/>
              </a:rPr>
              <a:t>%14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95BDA60-5329-B213-D217-3F96426D5DAD}"/>
              </a:ext>
            </a:extLst>
          </p:cNvPr>
          <p:cNvSpPr txBox="1"/>
          <p:nvPr/>
        </p:nvSpPr>
        <p:spPr>
          <a:xfrm>
            <a:off x="4445000" y="3048000"/>
            <a:ext cx="3302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400">
                <a:solidFill>
                  <a:srgbClr val="595959"/>
                </a:solidFill>
                <a:latin typeface="Aptos" panose="020B0004020202020204" pitchFamily="34" charset="0"/>
              </a:rPr>
              <a:t>sipariş hata oranı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080B3EB-5A99-AD9B-10C9-03AB2D086832}"/>
              </a:ext>
            </a:extLst>
          </p:cNvPr>
          <p:cNvSpPr/>
          <p:nvPr/>
        </p:nvSpPr>
        <p:spPr>
          <a:xfrm>
            <a:off x="8255000" y="1524000"/>
            <a:ext cx="3302000" cy="2540000"/>
          </a:xfrm>
          <a:prstGeom prst="rect">
            <a:avLst/>
          </a:prstGeom>
          <a:solidFill>
            <a:srgbClr val="EBF0F5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E7CED2CB-D12D-0966-932A-7048C11097E2}"/>
              </a:ext>
            </a:extLst>
          </p:cNvPr>
          <p:cNvSpPr txBox="1"/>
          <p:nvPr/>
        </p:nvSpPr>
        <p:spPr>
          <a:xfrm>
            <a:off x="8255000" y="2032000"/>
            <a:ext cx="3302000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4000" b="1">
                <a:solidFill>
                  <a:srgbClr val="1F4E79"/>
                </a:solidFill>
                <a:latin typeface="Aptos" panose="020B0004020202020204" pitchFamily="34" charset="0"/>
              </a:rPr>
              <a:t>36 saat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4CA3524-44AD-D2EB-B961-38D6D4BA4274}"/>
              </a:ext>
            </a:extLst>
          </p:cNvPr>
          <p:cNvSpPr txBox="1"/>
          <p:nvPr/>
        </p:nvSpPr>
        <p:spPr>
          <a:xfrm>
            <a:off x="8255000" y="3048000"/>
            <a:ext cx="3302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400">
                <a:solidFill>
                  <a:srgbClr val="595959"/>
                </a:solidFill>
                <a:latin typeface="Aptos" panose="020B0004020202020204" pitchFamily="34" charset="0"/>
              </a:rPr>
              <a:t>ortalama sevkiyat gecikmesi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9AAFE152-A9EB-B962-E5FE-F4C50346A74C}"/>
              </a:ext>
            </a:extLst>
          </p:cNvPr>
          <p:cNvSpPr txBox="1"/>
          <p:nvPr/>
        </p:nvSpPr>
        <p:spPr>
          <a:xfrm>
            <a:off x="508000" y="4572000"/>
            <a:ext cx="11176000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200">
                <a:solidFill>
                  <a:srgbClr val="595959"/>
                </a:solidFill>
                <a:latin typeface="Aptos" panose="020B0004020202020204" pitchFamily="34" charset="0"/>
              </a:rPr>
              <a:t>Kaynak: [veri kaynağı ve dönemi yazın — sayılar sorgulanır, hazırlıklı olun]</a:t>
            </a:r>
          </a:p>
        </p:txBody>
      </p:sp>
    </p:spTree>
    <p:extLst>
      <p:ext uri="{BB962C8B-B14F-4D97-AF65-F5344CB8AC3E}">
        <p14:creationId xmlns:p14="http://schemas.microsoft.com/office/powerpoint/2010/main" val="2407046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733B2ED-F723-8F9E-5F4E-B51EDA29986D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Üç seçenek değerlendirildi; öneri B seçeneği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4B7DFAE-E2BB-5802-BEDB-8E6CE6BC904A}"/>
              </a:ext>
            </a:extLst>
          </p:cNvPr>
          <p:cNvSpPr/>
          <p:nvPr/>
        </p:nvSpPr>
        <p:spPr>
          <a:xfrm>
            <a:off x="571500" y="1270000"/>
            <a:ext cx="3429000" cy="7620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EBC0B91-36CE-34BE-E615-ED4D36A1EDC3}"/>
              </a:ext>
            </a:extLst>
          </p:cNvPr>
          <p:cNvSpPr txBox="1"/>
          <p:nvPr/>
        </p:nvSpPr>
        <p:spPr>
          <a:xfrm>
            <a:off x="698500" y="1422400"/>
            <a:ext cx="3175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 b="1">
                <a:solidFill>
                  <a:srgbClr val="000000"/>
                </a:solidFill>
                <a:latin typeface="Aptos" panose="020B0004020202020204" pitchFamily="34" charset="0"/>
              </a:rPr>
              <a:t>A — Mevcut sistemi iyileştir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E1009C30-996C-9088-97D8-BD95C5A5ECF7}"/>
              </a:ext>
            </a:extLst>
          </p:cNvPr>
          <p:cNvSpPr txBox="1"/>
          <p:nvPr/>
        </p:nvSpPr>
        <p:spPr>
          <a:xfrm>
            <a:off x="698500" y="2286000"/>
            <a:ext cx="3175000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333333"/>
                </a:solidFill>
                <a:latin typeface="Aptos" panose="020B0004020202020204" pitchFamily="34" charset="0"/>
              </a:rPr>
              <a:t>Düşük maliyet
Kök nedeni çözmez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5634F93A-9440-ADF6-292B-0400A6242B09}"/>
              </a:ext>
            </a:extLst>
          </p:cNvPr>
          <p:cNvSpPr/>
          <p:nvPr/>
        </p:nvSpPr>
        <p:spPr>
          <a:xfrm>
            <a:off x="4381500" y="1270000"/>
            <a:ext cx="3429000" cy="7620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0E810F2-F566-1C43-1031-D002330981F8}"/>
              </a:ext>
            </a:extLst>
          </p:cNvPr>
          <p:cNvSpPr txBox="1"/>
          <p:nvPr/>
        </p:nvSpPr>
        <p:spPr>
          <a:xfrm>
            <a:off x="4508500" y="1422400"/>
            <a:ext cx="3175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 b="1">
                <a:solidFill>
                  <a:srgbClr val="FFFFFF"/>
                </a:solidFill>
                <a:latin typeface="Aptos" panose="020B0004020202020204" pitchFamily="34" charset="0"/>
              </a:rPr>
              <a:t>B — Aşamalı yenileme (ÖNERİ)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FC49C4C-9829-7268-87BE-77FEF3C889C9}"/>
              </a:ext>
            </a:extLst>
          </p:cNvPr>
          <p:cNvSpPr txBox="1"/>
          <p:nvPr/>
        </p:nvSpPr>
        <p:spPr>
          <a:xfrm>
            <a:off x="4508500" y="2286000"/>
            <a:ext cx="3175000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333333"/>
                </a:solidFill>
                <a:latin typeface="Aptos" panose="020B0004020202020204" pitchFamily="34" charset="0"/>
              </a:rPr>
              <a:t>Q4'te ilk depo canlı
Riski kademeli taşır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278488FB-39AB-9612-F606-8C69C0892EA6}"/>
              </a:ext>
            </a:extLst>
          </p:cNvPr>
          <p:cNvSpPr/>
          <p:nvPr/>
        </p:nvSpPr>
        <p:spPr>
          <a:xfrm>
            <a:off x="8191500" y="1270000"/>
            <a:ext cx="3429000" cy="762000"/>
          </a:xfrm>
          <a:prstGeom prst="rect">
            <a:avLst/>
          </a:prstGeom>
          <a:solidFill>
            <a:srgbClr val="D9D9D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26C95D4C-39E6-67D1-B774-8312AB5A198C}"/>
              </a:ext>
            </a:extLst>
          </p:cNvPr>
          <p:cNvSpPr txBox="1"/>
          <p:nvPr/>
        </p:nvSpPr>
        <p:spPr>
          <a:xfrm>
            <a:off x="8318500" y="1422400"/>
            <a:ext cx="3175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 b="1">
                <a:solidFill>
                  <a:srgbClr val="000000"/>
                </a:solidFill>
                <a:latin typeface="Aptos" panose="020B0004020202020204" pitchFamily="34" charset="0"/>
              </a:rPr>
              <a:t>C — Tam geçiş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2F616E9-8020-2136-F06D-B42A27DF2A5B}"/>
              </a:ext>
            </a:extLst>
          </p:cNvPr>
          <p:cNvSpPr txBox="1"/>
          <p:nvPr/>
        </p:nvSpPr>
        <p:spPr>
          <a:xfrm>
            <a:off x="8318500" y="2286000"/>
            <a:ext cx="3175000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333333"/>
                </a:solidFill>
                <a:latin typeface="Aptos" panose="020B0004020202020204" pitchFamily="34" charset="0"/>
              </a:rPr>
              <a:t>En hızlı sonuç
Operasyon riski yüksek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3752CBE8-7C05-731B-2C49-09220BE165AB}"/>
              </a:ext>
            </a:extLst>
          </p:cNvPr>
          <p:cNvSpPr txBox="1"/>
          <p:nvPr/>
        </p:nvSpPr>
        <p:spPr>
          <a:xfrm>
            <a:off x="508000" y="5080000"/>
            <a:ext cx="11176000" cy="27699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200">
                <a:solidFill>
                  <a:srgbClr val="595959"/>
                </a:solidFill>
                <a:latin typeface="Aptos" panose="020B0004020202020204" pitchFamily="34" charset="0"/>
              </a:rPr>
              <a:t>[Karşılaştırma ölçütlerinizi (maliyet, süre, risk) tabloya çevirin]</a:t>
            </a:r>
          </a:p>
        </p:txBody>
      </p:sp>
    </p:spTree>
    <p:extLst>
      <p:ext uri="{BB962C8B-B14F-4D97-AF65-F5344CB8AC3E}">
        <p14:creationId xmlns:p14="http://schemas.microsoft.com/office/powerpoint/2010/main" val="3305524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C3E2C34B-D28F-0400-44C3-4F1307682F8A}"/>
              </a:ext>
            </a:extLst>
          </p:cNvPr>
          <p:cNvSpPr txBox="1"/>
          <p:nvPr/>
        </p:nvSpPr>
        <p:spPr>
          <a:xfrm>
            <a:off x="508000" y="304800"/>
            <a:ext cx="11176000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400" b="1">
                <a:solidFill>
                  <a:srgbClr val="1F4E79"/>
                </a:solidFill>
                <a:latin typeface="Aptos" panose="020B0004020202020204" pitchFamily="34" charset="0"/>
              </a:rPr>
              <a:t>En büyük risk veri aktarımı; pilot depo ile sınırlıyoruz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562214A-36D7-266B-E77B-4365B999D90B}"/>
              </a:ext>
            </a:extLst>
          </p:cNvPr>
          <p:cNvSpPr txBox="1"/>
          <p:nvPr/>
        </p:nvSpPr>
        <p:spPr>
          <a:xfrm>
            <a:off x="762000" y="1270000"/>
            <a:ext cx="5080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 b="1">
                <a:solidFill>
                  <a:srgbClr val="595959"/>
                </a:solidFill>
                <a:latin typeface="Aptos" panose="020B0004020202020204" pitchFamily="34" charset="0"/>
              </a:rPr>
              <a:t>RİSK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4426E954-2C5A-B539-A0C5-92EA612E4609}"/>
              </a:ext>
            </a:extLst>
          </p:cNvPr>
          <p:cNvSpPr txBox="1"/>
          <p:nvPr/>
        </p:nvSpPr>
        <p:spPr>
          <a:xfrm>
            <a:off x="6350000" y="1270000"/>
            <a:ext cx="5080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 b="1">
                <a:solidFill>
                  <a:srgbClr val="595959"/>
                </a:solidFill>
                <a:latin typeface="Aptos" panose="020B0004020202020204" pitchFamily="34" charset="0"/>
              </a:rPr>
              <a:t>ÖNLEM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F60D8A22-46E7-F041-D9BD-CD2A0FF070EA}"/>
              </a:ext>
            </a:extLst>
          </p:cNvPr>
          <p:cNvSpPr/>
          <p:nvPr/>
        </p:nvSpPr>
        <p:spPr>
          <a:xfrm>
            <a:off x="762000" y="1778000"/>
            <a:ext cx="5080000" cy="762000"/>
          </a:xfrm>
          <a:prstGeom prst="rect">
            <a:avLst/>
          </a:prstGeom>
          <a:solidFill>
            <a:srgbClr val="EBF0F5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4D4EE9E6-2608-CE32-8F63-5DC683DD4FD5}"/>
              </a:ext>
            </a:extLst>
          </p:cNvPr>
          <p:cNvSpPr txBox="1"/>
          <p:nvPr/>
        </p:nvSpPr>
        <p:spPr>
          <a:xfrm>
            <a:off x="914400" y="1955800"/>
            <a:ext cx="4826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 b="1">
                <a:solidFill>
                  <a:srgbClr val="000000"/>
                </a:solidFill>
                <a:latin typeface="Aptos" panose="020B0004020202020204" pitchFamily="34" charset="0"/>
              </a:rPr>
              <a:t>Veri aktarımında kayıp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61525D7C-0AC3-DEF7-C8A8-4F25856E6C63}"/>
              </a:ext>
            </a:extLst>
          </p:cNvPr>
          <p:cNvSpPr/>
          <p:nvPr/>
        </p:nvSpPr>
        <p:spPr>
          <a:xfrm>
            <a:off x="6350000" y="1778000"/>
            <a:ext cx="5080000" cy="762000"/>
          </a:xfrm>
          <a:prstGeom prst="rect">
            <a:avLst/>
          </a:prstGeom>
          <a:solidFill>
            <a:srgbClr val="F5F0EB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63B0AC4-F418-8B9E-5697-D399D0A1FEEA}"/>
              </a:ext>
            </a:extLst>
          </p:cNvPr>
          <p:cNvSpPr txBox="1"/>
          <p:nvPr/>
        </p:nvSpPr>
        <p:spPr>
          <a:xfrm>
            <a:off x="6502400" y="1955800"/>
            <a:ext cx="4826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Pilot depoda çift kayıt dönemi (2 hafta)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A28C909C-091C-2EE8-5BFA-E80A36C64D0E}"/>
              </a:ext>
            </a:extLst>
          </p:cNvPr>
          <p:cNvSpPr/>
          <p:nvPr/>
        </p:nvSpPr>
        <p:spPr>
          <a:xfrm>
            <a:off x="762000" y="2794000"/>
            <a:ext cx="5080000" cy="762000"/>
          </a:xfrm>
          <a:prstGeom prst="rect">
            <a:avLst/>
          </a:prstGeom>
          <a:solidFill>
            <a:srgbClr val="EBF0F5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D76F2A3D-2544-37BE-A998-5FBFA7CD38D6}"/>
              </a:ext>
            </a:extLst>
          </p:cNvPr>
          <p:cNvSpPr txBox="1"/>
          <p:nvPr/>
        </p:nvSpPr>
        <p:spPr>
          <a:xfrm>
            <a:off x="914400" y="2971800"/>
            <a:ext cx="4826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 b="1">
                <a:solidFill>
                  <a:srgbClr val="000000"/>
                </a:solidFill>
                <a:latin typeface="Aptos" panose="020B0004020202020204" pitchFamily="34" charset="0"/>
              </a:rPr>
              <a:t>Ekip adaptasyonu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75D6E3F6-77DE-1DCD-37F4-A550FD85557B}"/>
              </a:ext>
            </a:extLst>
          </p:cNvPr>
          <p:cNvSpPr/>
          <p:nvPr/>
        </p:nvSpPr>
        <p:spPr>
          <a:xfrm>
            <a:off x="6350000" y="2794000"/>
            <a:ext cx="5080000" cy="762000"/>
          </a:xfrm>
          <a:prstGeom prst="rect">
            <a:avLst/>
          </a:prstGeom>
          <a:solidFill>
            <a:srgbClr val="F5F0EB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BADE0BED-48D0-CEEE-818E-076C6EDE43E5}"/>
              </a:ext>
            </a:extLst>
          </p:cNvPr>
          <p:cNvSpPr txBox="1"/>
          <p:nvPr/>
        </p:nvSpPr>
        <p:spPr>
          <a:xfrm>
            <a:off x="6502400" y="2971800"/>
            <a:ext cx="4826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Canlıdan önce 2 günlük uygulamalı eğitim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B3681124-59E8-3595-7556-12A577C654C8}"/>
              </a:ext>
            </a:extLst>
          </p:cNvPr>
          <p:cNvSpPr/>
          <p:nvPr/>
        </p:nvSpPr>
        <p:spPr>
          <a:xfrm>
            <a:off x="762000" y="3810000"/>
            <a:ext cx="5080000" cy="762000"/>
          </a:xfrm>
          <a:prstGeom prst="rect">
            <a:avLst/>
          </a:prstGeom>
          <a:solidFill>
            <a:srgbClr val="EBF0F5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1D8CE059-64DB-BB4B-B53A-DAEC205275F3}"/>
              </a:ext>
            </a:extLst>
          </p:cNvPr>
          <p:cNvSpPr txBox="1"/>
          <p:nvPr/>
        </p:nvSpPr>
        <p:spPr>
          <a:xfrm>
            <a:off x="914400" y="3987800"/>
            <a:ext cx="4826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 b="1">
                <a:solidFill>
                  <a:srgbClr val="000000"/>
                </a:solidFill>
                <a:latin typeface="Aptos" panose="020B0004020202020204" pitchFamily="34" charset="0"/>
              </a:rPr>
              <a:t>Tedarikçi gecikmesi</a:t>
            </a: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09DF1D75-0462-0026-D533-3AEFFA489258}"/>
              </a:ext>
            </a:extLst>
          </p:cNvPr>
          <p:cNvSpPr/>
          <p:nvPr/>
        </p:nvSpPr>
        <p:spPr>
          <a:xfrm>
            <a:off x="6350000" y="3810000"/>
            <a:ext cx="5080000" cy="762000"/>
          </a:xfrm>
          <a:prstGeom prst="rect">
            <a:avLst/>
          </a:prstGeom>
          <a:solidFill>
            <a:srgbClr val="F5F0EB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FD09063F-6913-E1ED-1B81-1BD5EB679EB1}"/>
              </a:ext>
            </a:extLst>
          </p:cNvPr>
          <p:cNvSpPr txBox="1"/>
          <p:nvPr/>
        </p:nvSpPr>
        <p:spPr>
          <a:xfrm>
            <a:off x="6502400" y="3987800"/>
            <a:ext cx="4826000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Sözleşmeye aşama bazlı ceza koşulu</a:t>
            </a:r>
          </a:p>
        </p:txBody>
      </p:sp>
    </p:spTree>
    <p:extLst>
      <p:ext uri="{BB962C8B-B14F-4D97-AF65-F5344CB8AC3E}">
        <p14:creationId xmlns:p14="http://schemas.microsoft.com/office/powerpoint/2010/main" val="845694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125ABD9-0D02-01EF-EDEF-D8748BE1DC4F}"/>
              </a:ext>
            </a:extLst>
          </p:cNvPr>
          <p:cNvSpPr/>
          <p:nvPr/>
        </p:nvSpPr>
        <p:spPr>
          <a:xfrm>
            <a:off x="0" y="0"/>
            <a:ext cx="12192000" cy="1016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6C0B8F2-89BE-3B19-61EA-A9CB8E6BA787}"/>
              </a:ext>
            </a:extLst>
          </p:cNvPr>
          <p:cNvSpPr txBox="1"/>
          <p:nvPr/>
        </p:nvSpPr>
        <p:spPr>
          <a:xfrm>
            <a:off x="508000" y="508000"/>
            <a:ext cx="11176000" cy="49244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600" b="1">
                <a:solidFill>
                  <a:srgbClr val="1F4E79"/>
                </a:solidFill>
                <a:latin typeface="Aptos" panose="020B0004020202020204" pitchFamily="34" charset="0"/>
              </a:rPr>
              <a:t>Bugün istenen karar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EAD40B1F-4325-2200-DB2F-BFB3C2E96D15}"/>
              </a:ext>
            </a:extLst>
          </p:cNvPr>
          <p:cNvSpPr/>
          <p:nvPr/>
        </p:nvSpPr>
        <p:spPr>
          <a:xfrm>
            <a:off x="762000" y="1397000"/>
            <a:ext cx="10668000" cy="1143000"/>
          </a:xfrm>
          <a:prstGeom prst="rect">
            <a:avLst/>
          </a:prstGeom>
          <a:solidFill>
            <a:srgbClr val="1F4E79"/>
          </a:solidFill>
          <a:ln w="1905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6EEB6A9-8888-A00B-60BF-2AAC1E1A6C6B}"/>
              </a:ext>
            </a:extLst>
          </p:cNvPr>
          <p:cNvSpPr txBox="1"/>
          <p:nvPr/>
        </p:nvSpPr>
        <p:spPr>
          <a:xfrm>
            <a:off x="1016000" y="1676400"/>
            <a:ext cx="1016000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2000" b="1">
                <a:solidFill>
                  <a:srgbClr val="FFFFFF"/>
                </a:solidFill>
                <a:latin typeface="Aptos" panose="020B0004020202020204" pitchFamily="34" charset="0"/>
              </a:rPr>
              <a:t>[Tek cümlelik karar cümlesi: B seçeneği için Q4 bütçe onayı]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126A232-CB78-CC78-DF4D-2998ED33519A}"/>
              </a:ext>
            </a:extLst>
          </p:cNvPr>
          <p:cNvSpPr txBox="1"/>
          <p:nvPr/>
        </p:nvSpPr>
        <p:spPr>
          <a:xfrm>
            <a:off x="762000" y="3048000"/>
            <a:ext cx="5080000" cy="33855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600" b="1">
                <a:solidFill>
                  <a:srgbClr val="1F4E79"/>
                </a:solidFill>
                <a:latin typeface="Aptos" panose="020B0004020202020204" pitchFamily="34" charset="0"/>
              </a:rPr>
              <a:t>Onay verilirse: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DC854AA-8DEC-B42B-6035-9F85B01000C4}"/>
              </a:ext>
            </a:extLst>
          </p:cNvPr>
          <p:cNvSpPr txBox="1"/>
          <p:nvPr/>
        </p:nvSpPr>
        <p:spPr>
          <a:xfrm>
            <a:off x="762000" y="3556000"/>
            <a:ext cx="5334000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000000"/>
                </a:solidFill>
                <a:latin typeface="Aptos" panose="020B0004020202020204" pitchFamily="34" charset="0"/>
              </a:rPr>
              <a:t>•  [1. adım — tarihiyle]
•  [2. adım — tarihiyle]
•  [3. adım — tarihiyle]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161C72AA-F5D7-8A78-0FE9-218E37D37498}"/>
              </a:ext>
            </a:extLst>
          </p:cNvPr>
          <p:cNvSpPr txBox="1"/>
          <p:nvPr/>
        </p:nvSpPr>
        <p:spPr>
          <a:xfrm>
            <a:off x="6350000" y="3048000"/>
            <a:ext cx="5080000" cy="33855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600" b="1">
                <a:solidFill>
                  <a:srgbClr val="595959"/>
                </a:solidFill>
                <a:latin typeface="Aptos" panose="020B0004020202020204" pitchFamily="34" charset="0"/>
              </a:rPr>
              <a:t>Karar ertelenirse: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F4C52A35-2FA4-341D-92F4-00CF1D8950EC}"/>
              </a:ext>
            </a:extLst>
          </p:cNvPr>
          <p:cNvSpPr txBox="1"/>
          <p:nvPr/>
        </p:nvSpPr>
        <p:spPr>
          <a:xfrm>
            <a:off x="6350000" y="3556000"/>
            <a:ext cx="5334000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1400">
                <a:solidFill>
                  <a:srgbClr val="595959"/>
                </a:solidFill>
                <a:latin typeface="Aptos" panose="020B0004020202020204" pitchFamily="34" charset="0"/>
              </a:rPr>
              <a:t>•  [Gecikmenin aylık maliyeti]
•  [Kaçan fırsat penceresi]</a:t>
            </a:r>
          </a:p>
        </p:txBody>
      </p:sp>
    </p:spTree>
    <p:extLst>
      <p:ext uri="{BB962C8B-B14F-4D97-AF65-F5344CB8AC3E}">
        <p14:creationId xmlns:p14="http://schemas.microsoft.com/office/powerpoint/2010/main" val="781823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Özel</PresentationFormat>
  <Paragraphs>34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zen</dc:creator>
  <cp:lastModifiedBy>zen</cp:lastModifiedBy>
  <cp:revision>1</cp:revision>
  <dcterms:created xsi:type="dcterms:W3CDTF">2026-08-17T19:04:05Z</dcterms:created>
  <dcterms:modified xsi:type="dcterms:W3CDTF">2026-08-17T19:04:05Z</dcterms:modified>
</cp:coreProperties>
</file>